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20"/>
  </p:notesMasterIdLst>
  <p:handoutMasterIdLst>
    <p:handoutMasterId r:id="rId21"/>
  </p:handoutMasterIdLst>
  <p:sldIdLst>
    <p:sldId id="316" r:id="rId6"/>
    <p:sldId id="588" r:id="rId7"/>
    <p:sldId id="576" r:id="rId8"/>
    <p:sldId id="578" r:id="rId9"/>
    <p:sldId id="577" r:id="rId10"/>
    <p:sldId id="579" r:id="rId11"/>
    <p:sldId id="581" r:id="rId12"/>
    <p:sldId id="582" r:id="rId13"/>
    <p:sldId id="583" r:id="rId14"/>
    <p:sldId id="584" r:id="rId15"/>
    <p:sldId id="585" r:id="rId16"/>
    <p:sldId id="586" r:id="rId17"/>
    <p:sldId id="587" r:id="rId18"/>
    <p:sldId id="580" r:id="rId19"/>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asun Subedi" initials="PS" lastIdx="4" clrIdx="0"/>
  <p:cmAuthor id="1" name="Heathfield, Adam" initials="AEH" lastIdx="81" clrIdx="1"/>
  <p:cmAuthor id="2" name="van Engen, Anke" initials="vEA" lastIdx="40" clrIdx="2">
    <p:extLst/>
  </p:cmAuthor>
  <p:cmAuthor id="3" name="readk" initials="k" lastIdx="15" clrIdx="3"/>
  <p:cmAuthor id="4" name="Cousins, Frank" initials="CF" lastIdx="1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D4C"/>
    <a:srgbClr val="064B8D"/>
    <a:srgbClr val="E01383"/>
    <a:srgbClr val="D7EAFD"/>
    <a:srgbClr val="4D4E4D"/>
    <a:srgbClr val="E7F6C8"/>
    <a:srgbClr val="76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569" autoAdjust="0"/>
  </p:normalViewPr>
  <p:slideViewPr>
    <p:cSldViewPr snapToGrid="0" snapToObjects="1">
      <p:cViewPr varScale="1">
        <p:scale>
          <a:sx n="72" d="100"/>
          <a:sy n="72" d="100"/>
        </p:scale>
        <p:origin x="1542" y="78"/>
      </p:cViewPr>
      <p:guideLst>
        <p:guide orient="horz" pos="2160"/>
        <p:guide pos="2880"/>
      </p:guideLst>
    </p:cSldViewPr>
  </p:slideViewPr>
  <p:outlineViewPr>
    <p:cViewPr>
      <p:scale>
        <a:sx n="33" d="100"/>
        <a:sy n="33" d="100"/>
      </p:scale>
      <p:origin x="0" y="109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6" d="100"/>
          <a:sy n="56" d="100"/>
        </p:scale>
        <p:origin x="-28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0D53B4-B4FE-442B-BCF3-9023F49641CC}" type="datetimeFigureOut">
              <a:rPr lang="en-US" smtClean="0">
                <a:solidFill>
                  <a:schemeClr val="tx2"/>
                </a:solidFill>
              </a:rPr>
              <a:t>6/3/2019</a:t>
            </a:fld>
            <a:endParaRPr lang="en-US"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E3EEC0-60C9-482C-B113-4433E60F7642}"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32004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0" y="8866597"/>
            <a:ext cx="6856413" cy="275815"/>
          </a:xfrm>
          <a:prstGeom prst="rect">
            <a:avLst/>
          </a:prstGeom>
        </p:spPr>
        <p:txBody>
          <a:bodyPr vert="horz" lIns="91440" tIns="45720" rIns="91440" bIns="45720" rtlCol="0" anchor="b"/>
          <a:lstStyle>
            <a:lvl1pPr algn="ctr">
              <a:defRPr sz="900">
                <a:solidFill>
                  <a:schemeClr val="tx2"/>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09975"/>
            <a:ext cx="5486400" cy="51435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14300" indent="-114300" algn="l" defTabSz="914400" rtl="0" eaLnBrk="1" latinLnBrk="0" hangingPunct="1">
      <a:lnSpc>
        <a:spcPct val="90000"/>
      </a:lnSpc>
      <a:spcBef>
        <a:spcPts val="1200"/>
      </a:spcBef>
      <a:buClrTx/>
      <a:buSzPct val="85000"/>
      <a:buFont typeface="Arial" pitchFamily="34" charset="0"/>
      <a:buChar char="•"/>
      <a:defRPr lang="en-US" sz="1200" kern="1200" dirty="0" smtClean="0">
        <a:solidFill>
          <a:schemeClr val="tx2"/>
        </a:solidFill>
        <a:effectLst/>
        <a:latin typeface="+mn-lt"/>
        <a:ea typeface="+mn-ea"/>
        <a:cs typeface="+mn-cs"/>
      </a:defRPr>
    </a:lvl1pPr>
    <a:lvl2pPr marL="244475" indent="-98425" algn="l" defTabSz="914400" rtl="0" eaLnBrk="1" latinLnBrk="0" hangingPunct="1">
      <a:lnSpc>
        <a:spcPct val="90000"/>
      </a:lnSpc>
      <a:spcBef>
        <a:spcPts val="600"/>
      </a:spcBef>
      <a:buClrTx/>
      <a:buFont typeface="Arial" pitchFamily="34" charset="0"/>
      <a:buChar char="•"/>
      <a:tabLst/>
      <a:defRPr lang="en-US" sz="1100" kern="1200" dirty="0" smtClean="0">
        <a:solidFill>
          <a:schemeClr val="tx1"/>
        </a:solidFill>
        <a:effectLst/>
        <a:latin typeface="+mn-lt"/>
        <a:ea typeface="+mn-ea"/>
        <a:cs typeface="+mn-cs"/>
      </a:defRPr>
    </a:lvl2pPr>
    <a:lvl3pPr marL="396875" indent="-100013" algn="l" defTabSz="914400" rtl="0" eaLnBrk="1" latinLnBrk="0" hangingPunct="1">
      <a:lnSpc>
        <a:spcPct val="90000"/>
      </a:lnSpc>
      <a:spcBef>
        <a:spcPts val="300"/>
      </a:spcBef>
      <a:buClrTx/>
      <a:buFont typeface="Arial" pitchFamily="34" charset="0"/>
      <a:buChar char="•"/>
      <a:defRPr lang="en-US" sz="1000" kern="1200" dirty="0" smtClean="0">
        <a:solidFill>
          <a:schemeClr val="tx1"/>
        </a:solidFill>
        <a:effectLst/>
        <a:latin typeface="+mn-lt"/>
        <a:ea typeface="+mn-ea"/>
        <a:cs typeface="+mn-cs"/>
      </a:defRPr>
    </a:lvl3pPr>
    <a:lvl4pPr marL="571500" indent="-10795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685800" indent="-95250" algn="l" defTabSz="914400" rtl="0" eaLnBrk="1" latinLnBrk="0" hangingPunct="1">
      <a:lnSpc>
        <a:spcPct val="90000"/>
      </a:lnSpc>
      <a:spcBef>
        <a:spcPts val="100"/>
      </a:spcBef>
      <a:buClrTx/>
      <a:buSzPct val="115000"/>
      <a:buFont typeface="Arial"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Image">
    <p:spTree>
      <p:nvGrpSpPr>
        <p:cNvPr id="1" name=""/>
        <p:cNvGrpSpPr/>
        <p:nvPr/>
      </p:nvGrpSpPr>
      <p:grpSpPr>
        <a:xfrm>
          <a:off x="0" y="0"/>
          <a:ext cx="0" cy="0"/>
          <a:chOff x="0" y="0"/>
          <a:chExt cx="0" cy="0"/>
        </a:xfrm>
      </p:grpSpPr>
      <p:sp>
        <p:nvSpPr>
          <p:cNvPr id="2" name="Title 1"/>
          <p:cNvSpPr>
            <a:spLocks noGrp="1"/>
          </p:cNvSpPr>
          <p:nvPr>
            <p:ph type="ctrTitle"/>
          </p:nvPr>
        </p:nvSpPr>
        <p:spPr>
          <a:xfrm>
            <a:off x="301752" y="4302402"/>
            <a:ext cx="8549640" cy="928834"/>
          </a:xfrm>
        </p:spPr>
        <p:txBody>
          <a:bodyPr lIns="91440" tIns="0" rIns="91440" bIns="0"/>
          <a:lstStyle>
            <a:lvl1pPr algn="l">
              <a:defRPr sz="30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301752" y="5304996"/>
            <a:ext cx="8549640" cy="548640"/>
          </a:xfrm>
          <a:prstGeom prst="rect">
            <a:avLst/>
          </a:prstGeom>
        </p:spPr>
        <p:txBody>
          <a:bodyPr lIns="91440" tIns="0" rIns="91440" bIns="0"/>
          <a:lstStyle>
            <a:lvl1pPr marL="0" indent="0" algn="l">
              <a:spcBef>
                <a:spcPts val="200"/>
              </a:spcBef>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3" descr="C:\_projects\081216_Fri\P14779_Jessica\Pfizer Innovative Health_logo_DOTS_Internal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52" y="6025936"/>
            <a:ext cx="1976389" cy="7406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6694932" y="6208776"/>
            <a:ext cx="2112264" cy="384048"/>
          </a:xfrm>
          <a:prstGeom prst="rect">
            <a:avLst/>
          </a:prstGeom>
        </p:spPr>
      </p:pic>
      <p:pic>
        <p:nvPicPr>
          <p:cNvPr id="8" name="Picture 2" descr="C:\_Projects\071217\P16333\mothers and daughters 2.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234" b="8884"/>
          <a:stretch/>
        </p:blipFill>
        <p:spPr bwMode="auto">
          <a:xfrm>
            <a:off x="0" y="0"/>
            <a:ext cx="9144000" cy="423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B6C93-C51E-497E-8BD0-AAC59DE0B561}"/>
              </a:ext>
            </a:extLst>
          </p:cNvPr>
          <p:cNvSpPr>
            <a:spLocks noGrp="1"/>
          </p:cNvSpPr>
          <p:nvPr>
            <p:ph type="title"/>
          </p:nvPr>
        </p:nvSpPr>
        <p:spPr>
          <a:xfrm>
            <a:off x="623888" y="1710267"/>
            <a:ext cx="7886700" cy="285326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438B1CA1-9B79-4442-89B0-F289A4319829}"/>
              </a:ext>
            </a:extLst>
          </p:cNvPr>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7E890BD0-DE8D-480E-BA80-CF92011CA465}"/>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5" name="Segnaposto piè di pagina 4">
            <a:extLst>
              <a:ext uri="{FF2B5EF4-FFF2-40B4-BE49-F238E27FC236}">
                <a16:creationId xmlns:a16="http://schemas.microsoft.com/office/drawing/2014/main" id="{31764936-484D-4BCB-9EEA-A1BA742A4B03}"/>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2081AFE4-BC15-45B5-9792-0DC3E46706C4}"/>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132274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C8CC5-E7C7-4710-A77C-ED1C5D2DCE8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CAE6C3D-185F-4488-B842-150FBB82A905}"/>
              </a:ext>
            </a:extLst>
          </p:cNvPr>
          <p:cNvSpPr>
            <a:spLocks noGrp="1"/>
          </p:cNvSpPr>
          <p:nvPr>
            <p:ph sz="half" idx="1"/>
          </p:nvPr>
        </p:nvSpPr>
        <p:spPr>
          <a:xfrm>
            <a:off x="628650" y="1826684"/>
            <a:ext cx="3867150" cy="434974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B6CA75DF-C0FB-46AE-BD01-3FBED3C746F7}"/>
              </a:ext>
            </a:extLst>
          </p:cNvPr>
          <p:cNvSpPr>
            <a:spLocks noGrp="1"/>
          </p:cNvSpPr>
          <p:nvPr>
            <p:ph sz="half" idx="2"/>
          </p:nvPr>
        </p:nvSpPr>
        <p:spPr>
          <a:xfrm>
            <a:off x="4648200" y="1826684"/>
            <a:ext cx="3867150" cy="434974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7D79E235-E3ED-429B-A975-3772C4CB7B3E}"/>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6" name="Segnaposto piè di pagina 5">
            <a:extLst>
              <a:ext uri="{FF2B5EF4-FFF2-40B4-BE49-F238E27FC236}">
                <a16:creationId xmlns:a16="http://schemas.microsoft.com/office/drawing/2014/main" id="{79F89FA1-C4A8-4D0E-8EDA-64E4493D8A7A}"/>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18DAD365-2401-472A-A78A-4AC038641C0C}"/>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275646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72745E-65D9-44F5-9A06-187AF6EF75BD}"/>
              </a:ext>
            </a:extLst>
          </p:cNvPr>
          <p:cNvSpPr>
            <a:spLocks noGrp="1"/>
          </p:cNvSpPr>
          <p:nvPr>
            <p:ph type="title"/>
          </p:nvPr>
        </p:nvSpPr>
        <p:spPr>
          <a:xfrm>
            <a:off x="630238" y="366185"/>
            <a:ext cx="7886700" cy="132503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87361E17-CB6E-4B3E-B5D7-2E01BEA19DBB}"/>
              </a:ext>
            </a:extLst>
          </p:cNvPr>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26982B1A-BE2A-42A9-A0AE-2713D9FE6151}"/>
              </a:ext>
            </a:extLst>
          </p:cNvPr>
          <p:cNvSpPr>
            <a:spLocks noGrp="1"/>
          </p:cNvSpPr>
          <p:nvPr>
            <p:ph sz="half" idx="2"/>
          </p:nvPr>
        </p:nvSpPr>
        <p:spPr>
          <a:xfrm>
            <a:off x="630239" y="2506133"/>
            <a:ext cx="3868737" cy="3683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4773D39D-B8C5-4BE3-A71C-8E395989680B}"/>
              </a:ext>
            </a:extLst>
          </p:cNvPr>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7A7CB94A-9E08-4E4A-BCCF-A6CB53BEEF0C}"/>
              </a:ext>
            </a:extLst>
          </p:cNvPr>
          <p:cNvSpPr>
            <a:spLocks noGrp="1"/>
          </p:cNvSpPr>
          <p:nvPr>
            <p:ph sz="quarter" idx="4"/>
          </p:nvPr>
        </p:nvSpPr>
        <p:spPr>
          <a:xfrm>
            <a:off x="4629150" y="2506133"/>
            <a:ext cx="3887788" cy="3683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E8FE72B0-60E9-4CAF-8F6C-DF269E89A1AB}"/>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8" name="Segnaposto piè di pagina 7">
            <a:extLst>
              <a:ext uri="{FF2B5EF4-FFF2-40B4-BE49-F238E27FC236}">
                <a16:creationId xmlns:a16="http://schemas.microsoft.com/office/drawing/2014/main" id="{346B43DD-DACF-4BC8-9357-7F3B3F9E240D}"/>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891366F8-591F-48D2-B397-FAB5F743FE3D}"/>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19130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C77F5F-01D4-4484-9841-16400F11E15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3BB4B6E8-A385-4265-B796-C7DEBE9B11EB}"/>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4" name="Segnaposto piè di pagina 3">
            <a:extLst>
              <a:ext uri="{FF2B5EF4-FFF2-40B4-BE49-F238E27FC236}">
                <a16:creationId xmlns:a16="http://schemas.microsoft.com/office/drawing/2014/main" id="{4278585C-C489-4A06-8B6A-D0D1981D4B3D}"/>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D853D44D-AF3F-45B0-A966-7BBDB536999F}"/>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391582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174B00B-4B00-4882-955A-14D968B9A364}"/>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3" name="Segnaposto piè di pagina 2">
            <a:extLst>
              <a:ext uri="{FF2B5EF4-FFF2-40B4-BE49-F238E27FC236}">
                <a16:creationId xmlns:a16="http://schemas.microsoft.com/office/drawing/2014/main" id="{F1047331-1213-4BC1-B356-FA4A87483694}"/>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186ECADA-8DF2-42DC-9F9B-E04384A8CCBA}"/>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28806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A62057-5353-41DA-9A19-E005899E5700}"/>
              </a:ext>
            </a:extLst>
          </p:cNvPr>
          <p:cNvSpPr>
            <a:spLocks noGrp="1"/>
          </p:cNvSpPr>
          <p:nvPr>
            <p:ph type="title"/>
          </p:nvPr>
        </p:nvSpPr>
        <p:spPr>
          <a:xfrm>
            <a:off x="630239" y="457200"/>
            <a:ext cx="2949575"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2050804C-EBE2-4F49-92C3-343C397462F8}"/>
              </a:ext>
            </a:extLst>
          </p:cNvPr>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B4E531EF-7D12-4210-BC4B-5B3BA7C0B1DB}"/>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2EBDFA1-DC51-441F-A8B8-671FEC5AC214}"/>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6" name="Segnaposto piè di pagina 5">
            <a:extLst>
              <a:ext uri="{FF2B5EF4-FFF2-40B4-BE49-F238E27FC236}">
                <a16:creationId xmlns:a16="http://schemas.microsoft.com/office/drawing/2014/main" id="{D0E4C564-488E-4881-BACF-B3744B3DE023}"/>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DCA3E3ED-2276-4D12-94E8-A065981903B9}"/>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424217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AB4BC2-E353-48B4-8E33-6B7D21BF64AB}"/>
              </a:ext>
            </a:extLst>
          </p:cNvPr>
          <p:cNvSpPr>
            <a:spLocks noGrp="1"/>
          </p:cNvSpPr>
          <p:nvPr>
            <p:ph type="title"/>
          </p:nvPr>
        </p:nvSpPr>
        <p:spPr>
          <a:xfrm>
            <a:off x="630239" y="457200"/>
            <a:ext cx="2949575"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B11F7C12-AB01-4F29-8E7C-5426F922486E}"/>
              </a:ext>
            </a:extLst>
          </p:cNvPr>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DDB9182B-C6B3-4949-ADA1-3D372EA0752C}"/>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7AEB8442-1D08-4E2F-88FA-599DAF36EACC}"/>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6" name="Segnaposto piè di pagina 5">
            <a:extLst>
              <a:ext uri="{FF2B5EF4-FFF2-40B4-BE49-F238E27FC236}">
                <a16:creationId xmlns:a16="http://schemas.microsoft.com/office/drawing/2014/main" id="{1167E757-3352-4076-A31B-CEC8DB729DAB}"/>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158F8030-E52D-48D7-9CB8-DA0FCF379859}"/>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1643267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D0AB8A-1FFB-42B8-844E-43F0D20249E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7C97F2E6-4B26-4992-9B1B-8EEB20CE5F74}"/>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8F28FFA-3DCC-4EC0-A0AE-E0EAE7D06945}"/>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5" name="Segnaposto piè di pagina 4">
            <a:extLst>
              <a:ext uri="{FF2B5EF4-FFF2-40B4-BE49-F238E27FC236}">
                <a16:creationId xmlns:a16="http://schemas.microsoft.com/office/drawing/2014/main" id="{2486711C-F8B6-45DC-9F6D-17835597CED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C00BBDD-7E14-41AD-9C47-791B3F39020C}"/>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2475642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7519A23-92C2-4011-BD35-1B9E745996EA}"/>
              </a:ext>
            </a:extLst>
          </p:cNvPr>
          <p:cNvSpPr>
            <a:spLocks noGrp="1"/>
          </p:cNvSpPr>
          <p:nvPr>
            <p:ph type="title" orient="vert"/>
          </p:nvPr>
        </p:nvSpPr>
        <p:spPr>
          <a:xfrm>
            <a:off x="6543676" y="366185"/>
            <a:ext cx="1971675" cy="5810249"/>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C73A1FC6-070A-4B95-B647-127310CD4333}"/>
              </a:ext>
            </a:extLst>
          </p:cNvPr>
          <p:cNvSpPr>
            <a:spLocks noGrp="1"/>
          </p:cNvSpPr>
          <p:nvPr>
            <p:ph type="body" orient="vert" idx="1"/>
          </p:nvPr>
        </p:nvSpPr>
        <p:spPr>
          <a:xfrm>
            <a:off x="628651" y="366185"/>
            <a:ext cx="5762625" cy="581024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DBFA361-D329-41B8-A21C-3D4E2937A39F}"/>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5" name="Segnaposto piè di pagina 4">
            <a:extLst>
              <a:ext uri="{FF2B5EF4-FFF2-40B4-BE49-F238E27FC236}">
                <a16:creationId xmlns:a16="http://schemas.microsoft.com/office/drawing/2014/main" id="{9647E4D8-CDD5-4B48-B029-F91A6FBDB0B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85FEB2B-0DBD-4D6F-84B2-8694E7CFBE53}"/>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330886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0040" y="53828"/>
            <a:ext cx="6583680" cy="914400"/>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20040" y="1081781"/>
            <a:ext cx="8458200"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320040" y="5943600"/>
            <a:ext cx="8458200" cy="415018"/>
          </a:xfrm>
          <a:prstGeom prst="rect">
            <a:avLst/>
          </a:prstGeom>
        </p:spPr>
        <p:txBody>
          <a:bodyPr lIns="91440" tIns="0" rIns="0" bIns="0" anchor="b" anchorCtr="0">
            <a:noAutofit/>
          </a:bodyPr>
          <a:lstStyle>
            <a:lvl1pPr marL="0" indent="0">
              <a:spcBef>
                <a:spcPts val="200"/>
              </a:spcBef>
              <a:buNone/>
              <a:defRPr sz="1000">
                <a:solidFill>
                  <a:schemeClr val="tx2"/>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284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28849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6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320040" y="53828"/>
            <a:ext cx="6583680" cy="914400"/>
          </a:xfrm>
        </p:spPr>
        <p:txBody>
          <a:bodyPr/>
          <a:lstStyle/>
          <a:p>
            <a:r>
              <a:rPr lang="en-US" dirty="0"/>
              <a:t>Click to edit Master title style</a:t>
            </a:r>
          </a:p>
        </p:txBody>
      </p:sp>
      <p:sp>
        <p:nvSpPr>
          <p:cNvPr id="3" name="Content Placeholder 2"/>
          <p:cNvSpPr>
            <a:spLocks noGrp="1"/>
          </p:cNvSpPr>
          <p:nvPr>
            <p:ph idx="1"/>
          </p:nvPr>
        </p:nvSpPr>
        <p:spPr>
          <a:xfrm>
            <a:off x="320040" y="1883664"/>
            <a:ext cx="8458200" cy="4023360"/>
          </a:xfrm>
          <a:prstGeom prst="rect">
            <a:avLst/>
          </a:prstGeo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hasCustomPrompt="1"/>
          </p:nvPr>
        </p:nvSpPr>
        <p:spPr bwMode="gray">
          <a:xfrm>
            <a:off x="320040" y="1081781"/>
            <a:ext cx="8458200"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320040" y="5943600"/>
            <a:ext cx="8458200" cy="415018"/>
          </a:xfrm>
          <a:prstGeom prst="rect">
            <a:avLst/>
          </a:prstGeom>
        </p:spPr>
        <p:txBody>
          <a:bodyPr lIns="91440" tIns="0" rIns="0" bIns="0" anchor="b" anchorCtr="0">
            <a:noAutofit/>
          </a:bodyPr>
          <a:lstStyle>
            <a:lvl1pPr marL="0" indent="0">
              <a:spcBef>
                <a:spcPts val="200"/>
              </a:spcBef>
              <a:buNone/>
              <a:defRPr sz="1000">
                <a:solidFill>
                  <a:schemeClr val="tx2"/>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288882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20040" y="53828"/>
            <a:ext cx="6583680" cy="914400"/>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20040" y="1081781"/>
            <a:ext cx="8458200"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320040" y="5945953"/>
            <a:ext cx="8458200" cy="415018"/>
          </a:xfrm>
          <a:prstGeom prst="rect">
            <a:avLst/>
          </a:prstGeom>
        </p:spPr>
        <p:txBody>
          <a:bodyPr lIns="91440" tIns="0" rIns="0" bIns="0" anchor="b" anchorCtr="0">
            <a:noAutofit/>
          </a:bodyPr>
          <a:lstStyle>
            <a:lvl1pPr marL="0" indent="0">
              <a:spcBef>
                <a:spcPts val="200"/>
              </a:spcBef>
              <a:buNone/>
              <a:defRPr sz="1000">
                <a:solidFill>
                  <a:schemeClr val="tx2"/>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20040" y="1657349"/>
            <a:ext cx="8458200" cy="640080"/>
          </a:xfrm>
          <a:prstGeom prst="rect">
            <a:avLst/>
          </a:prstGeom>
          <a:solidFill>
            <a:schemeClr val="tx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1"/>
          </p:nvPr>
        </p:nvSpPr>
        <p:spPr>
          <a:xfrm>
            <a:off x="320040" y="2359152"/>
            <a:ext cx="8458200" cy="3538728"/>
          </a:xfrm>
        </p:spPr>
        <p:txBody>
          <a:bodyPr>
            <a:noAutofit/>
          </a:bodyPr>
          <a:lstStyle>
            <a:lvl1pPr marL="166688" indent="-166688">
              <a:defRPr sz="2000"/>
            </a:lvl1pPr>
            <a:lvl2pPr marL="463550" indent="-173038">
              <a:defRPr sz="1800"/>
            </a:lvl2pPr>
            <a:lvl3pPr marL="688975" indent="-168275">
              <a:defRPr sz="1600"/>
            </a:lvl3pPr>
            <a:lvl4pPr marL="855663" indent="-104775">
              <a:tabLst/>
              <a:defRPr sz="1400"/>
            </a:lvl4pPr>
            <a:lvl5pPr marL="1033463" indent="-1158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93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a:xfrm>
            <a:off x="320040" y="53828"/>
            <a:ext cx="6583680" cy="914400"/>
          </a:xfrm>
        </p:spPr>
        <p:txBody>
          <a:bodyPr/>
          <a:lstStyle/>
          <a:p>
            <a:r>
              <a:rPr lang="en-US" dirty="0"/>
              <a:t>Click to edit Master title style</a:t>
            </a:r>
          </a:p>
        </p:txBody>
      </p:sp>
      <p:sp>
        <p:nvSpPr>
          <p:cNvPr id="9" name="Text Placeholder 9"/>
          <p:cNvSpPr>
            <a:spLocks noGrp="1"/>
          </p:cNvSpPr>
          <p:nvPr>
            <p:ph type="body" sz="quarter" idx="15" hasCustomPrompt="1"/>
          </p:nvPr>
        </p:nvSpPr>
        <p:spPr bwMode="gray">
          <a:xfrm>
            <a:off x="320040" y="1081781"/>
            <a:ext cx="8458200"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10" name="Text Placeholder 12"/>
          <p:cNvSpPr>
            <a:spLocks noGrp="1"/>
          </p:cNvSpPr>
          <p:nvPr>
            <p:ph type="body" sz="quarter" idx="16" hasCustomPrompt="1"/>
          </p:nvPr>
        </p:nvSpPr>
        <p:spPr>
          <a:xfrm>
            <a:off x="320040" y="5943600"/>
            <a:ext cx="8458200" cy="415018"/>
          </a:xfrm>
          <a:prstGeom prst="rect">
            <a:avLst/>
          </a:prstGeom>
        </p:spPr>
        <p:txBody>
          <a:bodyPr lIns="91440" tIns="0" rIns="0" bIns="0" anchor="b" anchorCtr="0">
            <a:noAutofit/>
          </a:bodyPr>
          <a:lstStyle>
            <a:lvl1pPr marL="0" indent="0">
              <a:spcBef>
                <a:spcPts val="200"/>
              </a:spcBef>
              <a:buNone/>
              <a:defRPr sz="1000">
                <a:solidFill>
                  <a:schemeClr val="tx2"/>
                </a:solidFill>
                <a:latin typeface="+mn-lt"/>
                <a:cs typeface="Arial" pitchFamily="34" charset="0"/>
              </a:defRPr>
            </a:lvl1pPr>
          </a:lstStyle>
          <a:p>
            <a:pPr lvl="0"/>
            <a:r>
              <a:rPr lang="en-US" dirty="0"/>
              <a:t>Click to edit source</a:t>
            </a:r>
          </a:p>
        </p:txBody>
      </p:sp>
      <p:sp>
        <p:nvSpPr>
          <p:cNvPr id="6" name="Text Placeholder 9"/>
          <p:cNvSpPr>
            <a:spLocks noGrp="1"/>
          </p:cNvSpPr>
          <p:nvPr>
            <p:ph type="body" sz="quarter" idx="30"/>
          </p:nvPr>
        </p:nvSpPr>
        <p:spPr>
          <a:xfrm>
            <a:off x="320040" y="1657349"/>
            <a:ext cx="4114800" cy="640080"/>
          </a:xfrm>
          <a:prstGeom prst="rect">
            <a:avLst/>
          </a:prstGeom>
          <a:solidFill>
            <a:schemeClr val="tx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8" name="Text Placeholder 9"/>
          <p:cNvSpPr>
            <a:spLocks noGrp="1"/>
          </p:cNvSpPr>
          <p:nvPr>
            <p:ph type="body" sz="quarter" idx="32"/>
          </p:nvPr>
        </p:nvSpPr>
        <p:spPr>
          <a:xfrm>
            <a:off x="4668090" y="1657349"/>
            <a:ext cx="4114800" cy="640080"/>
          </a:xfrm>
          <a:prstGeom prst="rect">
            <a:avLst/>
          </a:prstGeom>
          <a:solidFill>
            <a:schemeClr val="tx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dirty="0"/>
              <a:t>Click to edit Master text styles</a:t>
            </a:r>
          </a:p>
        </p:txBody>
      </p:sp>
      <p:sp>
        <p:nvSpPr>
          <p:cNvPr id="5" name="Content Placeholder 4"/>
          <p:cNvSpPr>
            <a:spLocks noGrp="1"/>
          </p:cNvSpPr>
          <p:nvPr>
            <p:ph sz="quarter" idx="33"/>
          </p:nvPr>
        </p:nvSpPr>
        <p:spPr>
          <a:xfrm>
            <a:off x="320040" y="2359152"/>
            <a:ext cx="4114800" cy="3538728"/>
          </a:xfrm>
        </p:spPr>
        <p:txBody>
          <a:bodyPr>
            <a:noAutofit/>
          </a:bodyPr>
          <a:lstStyle>
            <a:lvl1pPr marL="166688" indent="-166688">
              <a:defRPr sz="2000"/>
            </a:lvl1pPr>
            <a:lvl2pPr marL="463550" indent="-173038">
              <a:defRPr sz="1800"/>
            </a:lvl2pPr>
            <a:lvl3pPr marL="688975" indent="-168275">
              <a:defRPr sz="1600"/>
            </a:lvl3pPr>
            <a:lvl4pPr marL="855663" indent="-104775">
              <a:defRPr sz="1400"/>
            </a:lvl4pPr>
            <a:lvl5pPr marL="1033463" indent="-115888">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1"/>
          <p:cNvSpPr>
            <a:spLocks noGrp="1"/>
          </p:cNvSpPr>
          <p:nvPr>
            <p:ph sz="quarter" idx="34"/>
          </p:nvPr>
        </p:nvSpPr>
        <p:spPr>
          <a:xfrm>
            <a:off x="4668838" y="2359025"/>
            <a:ext cx="4110037" cy="3538538"/>
          </a:xfrm>
        </p:spPr>
        <p:txBody>
          <a:bodyPr>
            <a:noAutofit/>
          </a:bodyPr>
          <a:lstStyle>
            <a:lvl1pPr marL="168275" indent="-168275">
              <a:defRPr sz="2000"/>
            </a:lvl1pPr>
            <a:lvl2pPr marL="452438" indent="-173038">
              <a:defRPr sz="1800"/>
            </a:lvl2pPr>
            <a:lvl3pPr marL="687388" indent="-168275">
              <a:tabLst/>
              <a:defRPr sz="1600"/>
            </a:lvl3pPr>
            <a:lvl4pPr marL="854075" indent="-104775">
              <a:defRPr sz="1400"/>
            </a:lvl4pPr>
            <a:lvl5pPr marL="1030288" indent="-11588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937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Blue">
    <p:spTree>
      <p:nvGrpSpPr>
        <p:cNvPr id="1" name=""/>
        <p:cNvGrpSpPr/>
        <p:nvPr/>
      </p:nvGrpSpPr>
      <p:grpSpPr>
        <a:xfrm>
          <a:off x="0" y="0"/>
          <a:ext cx="0" cy="0"/>
          <a:chOff x="0" y="0"/>
          <a:chExt cx="0" cy="0"/>
        </a:xfrm>
      </p:grpSpPr>
      <p:sp>
        <p:nvSpPr>
          <p:cNvPr id="8" name="Rectangle 7"/>
          <p:cNvSpPr/>
          <p:nvPr userDrawn="1"/>
        </p:nvSpPr>
        <p:spPr>
          <a:xfrm>
            <a:off x="0" y="1"/>
            <a:ext cx="9144000" cy="58232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1752" y="852252"/>
            <a:ext cx="8549640" cy="1620434"/>
          </a:xfrm>
        </p:spPr>
        <p:txBody>
          <a:bodyPr lIns="91440" tIns="0" rIns="91440" bIns="0"/>
          <a:lstStyle>
            <a:lvl1pPr algn="l">
              <a:lnSpc>
                <a:spcPct val="90000"/>
              </a:lnSpc>
              <a:defRPr sz="36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01752" y="2779776"/>
            <a:ext cx="8549640" cy="731520"/>
          </a:xfrm>
          <a:prstGeom prst="rect">
            <a:avLst/>
          </a:prstGeom>
        </p:spPr>
        <p:txBody>
          <a:bodyPr lIns="91440" tIns="0" rIns="91440" bIns="0"/>
          <a:lstStyle>
            <a:lvl1pPr marL="0" indent="0" algn="l">
              <a:spcBef>
                <a:spcPts val="2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bwMode="gray">
          <a:xfrm>
            <a:off x="301045" y="2589196"/>
            <a:ext cx="76782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3" descr="C:\_projects\081216_Fri\P14779_Jessica\Pfizer Innovative Health_logo_DOTS_Internal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52" y="6025936"/>
            <a:ext cx="1976389" cy="740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6876" y="6207800"/>
            <a:ext cx="2112264" cy="376936"/>
          </a:xfrm>
          <a:prstGeom prst="rect">
            <a:avLst/>
          </a:prstGeom>
        </p:spPr>
      </p:pic>
    </p:spTree>
    <p:extLst>
      <p:ext uri="{BB962C8B-B14F-4D97-AF65-F5344CB8AC3E}">
        <p14:creationId xmlns:p14="http://schemas.microsoft.com/office/powerpoint/2010/main" val="195430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p:spTree>
      <p:nvGrpSpPr>
        <p:cNvPr id="1" name=""/>
        <p:cNvGrpSpPr/>
        <p:nvPr/>
      </p:nvGrpSpPr>
      <p:grpSpPr>
        <a:xfrm>
          <a:off x="0" y="0"/>
          <a:ext cx="0" cy="0"/>
          <a:chOff x="0" y="0"/>
          <a:chExt cx="0" cy="0"/>
        </a:xfrm>
      </p:grpSpPr>
      <p:sp>
        <p:nvSpPr>
          <p:cNvPr id="2" name="Title 1"/>
          <p:cNvSpPr>
            <a:spLocks noGrp="1"/>
          </p:cNvSpPr>
          <p:nvPr>
            <p:ph type="ctrTitle"/>
          </p:nvPr>
        </p:nvSpPr>
        <p:spPr>
          <a:xfrm>
            <a:off x="301752" y="1298448"/>
            <a:ext cx="8549640" cy="1035304"/>
          </a:xfrm>
        </p:spPr>
        <p:txBody>
          <a:bodyPr lIns="91440" tIns="0" rIns="91440" bIns="0"/>
          <a:lstStyle>
            <a:lvl1pPr algn="l">
              <a:defRPr sz="3200" b="0">
                <a:solidFill>
                  <a:schemeClr val="tx2"/>
                </a:solidFill>
              </a:defRPr>
            </a:lvl1pPr>
          </a:lstStyle>
          <a:p>
            <a:r>
              <a:rPr lang="en-US" dirty="0"/>
              <a:t>Click to edit Master title style</a:t>
            </a:r>
          </a:p>
        </p:txBody>
      </p:sp>
      <p:sp>
        <p:nvSpPr>
          <p:cNvPr id="6" name="Rectangle 5"/>
          <p:cNvSpPr/>
          <p:nvPr userDrawn="1"/>
        </p:nvSpPr>
        <p:spPr>
          <a:xfrm>
            <a:off x="0" y="2425567"/>
            <a:ext cx="9144000" cy="44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ubtitle 2"/>
          <p:cNvSpPr>
            <a:spLocks noGrp="1"/>
          </p:cNvSpPr>
          <p:nvPr>
            <p:ph type="subTitle" idx="1"/>
          </p:nvPr>
        </p:nvSpPr>
        <p:spPr>
          <a:xfrm>
            <a:off x="301752" y="2617851"/>
            <a:ext cx="8549640" cy="731520"/>
          </a:xfrm>
          <a:prstGeom prst="rect">
            <a:avLst/>
          </a:prstGeom>
        </p:spPr>
        <p:txBody>
          <a:bodyPr lIns="91440" tIns="0" rIns="91440" bIns="0"/>
          <a:lstStyle>
            <a:lvl1pPr marL="0" indent="0" algn="l">
              <a:spcBef>
                <a:spcPts val="200"/>
              </a:spcBef>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3" descr="C:\_projects\081216_Fri\P14779_Jessica\Pfizer Innovative Health_logo_DOTS_Internal_RGB.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952" y="196474"/>
            <a:ext cx="1732390" cy="64922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4536" y="320040"/>
            <a:ext cx="2203704" cy="393253"/>
          </a:xfrm>
          <a:prstGeom prst="rect">
            <a:avLst/>
          </a:prstGeom>
        </p:spPr>
      </p:pic>
    </p:spTree>
    <p:extLst>
      <p:ext uri="{BB962C8B-B14F-4D97-AF65-F5344CB8AC3E}">
        <p14:creationId xmlns:p14="http://schemas.microsoft.com/office/powerpoint/2010/main" val="346446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03067-E244-4829-A24F-ECDA30176F3B}"/>
              </a:ext>
            </a:extLst>
          </p:cNvPr>
          <p:cNvSpPr>
            <a:spLocks noGrp="1"/>
          </p:cNvSpPr>
          <p:nvPr>
            <p:ph type="ctrTitle"/>
          </p:nvPr>
        </p:nvSpPr>
        <p:spPr>
          <a:xfrm>
            <a:off x="1143000" y="1121833"/>
            <a:ext cx="6858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EFCAEC3E-BA1C-4D8E-BC23-3C891BB3CDB3}"/>
              </a:ext>
            </a:extLst>
          </p:cNvPr>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E4EAEADA-E902-4DD6-AE96-EC722C4A16EC}"/>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5" name="Segnaposto piè di pagina 4">
            <a:extLst>
              <a:ext uri="{FF2B5EF4-FFF2-40B4-BE49-F238E27FC236}">
                <a16:creationId xmlns:a16="http://schemas.microsoft.com/office/drawing/2014/main" id="{FB351F44-60A9-4D27-9545-5A0FE77296D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CDFF5D10-9021-4C59-967F-08E6D796158F}"/>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62235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28DD3D-07C4-4152-A60F-A02903A206A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87F74CF-7B89-4E86-A5CF-93436E6C4C28}"/>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0459A8F-9D24-4B81-9103-DD9A0F9B42E1}"/>
              </a:ext>
            </a:extLst>
          </p:cNvPr>
          <p:cNvSpPr>
            <a:spLocks noGrp="1"/>
          </p:cNvSpPr>
          <p:nvPr>
            <p:ph type="dt" sz="half" idx="10"/>
          </p:nvPr>
        </p:nvSpPr>
        <p:spPr/>
        <p:txBody>
          <a:bodyPr/>
          <a:lstStyle/>
          <a:p>
            <a:fld id="{97937F7D-33CD-443F-BFBD-A4D6CC3E0481}" type="datetimeFigureOut">
              <a:rPr lang="en-US" smtClean="0"/>
              <a:t>6/3/2019</a:t>
            </a:fld>
            <a:endParaRPr lang="en-US"/>
          </a:p>
        </p:txBody>
      </p:sp>
      <p:sp>
        <p:nvSpPr>
          <p:cNvPr id="5" name="Segnaposto piè di pagina 4">
            <a:extLst>
              <a:ext uri="{FF2B5EF4-FFF2-40B4-BE49-F238E27FC236}">
                <a16:creationId xmlns:a16="http://schemas.microsoft.com/office/drawing/2014/main" id="{7A02DA75-8C8B-4D6F-B460-B9C8050A6D8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A8CBE207-99D3-4A4C-B9D3-24C145C95F7E}"/>
              </a:ext>
            </a:extLst>
          </p:cNvPr>
          <p:cNvSpPr>
            <a:spLocks noGrp="1"/>
          </p:cNvSpPr>
          <p:nvPr>
            <p:ph type="sldNum" sz="quarter" idx="12"/>
          </p:nvPr>
        </p:nvSpPr>
        <p:spPr/>
        <p:txBody>
          <a:bodyPr/>
          <a:lstStyle/>
          <a:p>
            <a:fld id="{44110A20-F44F-4C32-8E56-F6E123E53AC6}" type="slidenum">
              <a:rPr lang="en-US" smtClean="0"/>
              <a:t>‹#›</a:t>
            </a:fld>
            <a:endParaRPr lang="en-US"/>
          </a:p>
        </p:txBody>
      </p:sp>
    </p:spTree>
    <p:extLst>
      <p:ext uri="{BB962C8B-B14F-4D97-AF65-F5344CB8AC3E}">
        <p14:creationId xmlns:p14="http://schemas.microsoft.com/office/powerpoint/2010/main" val="356512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0"/>
            </p:custDataLst>
            <p:extLst>
              <p:ext uri="{D42A27DB-BD31-4B8C-83A1-F6EECF244321}">
                <p14:modId xmlns:p14="http://schemas.microsoft.com/office/powerpoint/2010/main" val="3687519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39"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1" name="Picture 4" descr="C:\_projects\081216_Fri\P14779_Jessica\Patients First_logo_RGB_internal.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9958" y="6480939"/>
            <a:ext cx="813816" cy="286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_projects\081216_Fri\P14779_Jessica\Pfizer Innovative Health_logo_DOTS_Internal_RG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12045" y="6461766"/>
            <a:ext cx="866195" cy="324612"/>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txBox="1">
            <a:spLocks/>
          </p:cNvSpPr>
          <p:nvPr userDrawn="1"/>
        </p:nvSpPr>
        <p:spPr bwMode="gray">
          <a:xfrm>
            <a:off x="4352925" y="6493902"/>
            <a:ext cx="438150" cy="228600"/>
          </a:xfrm>
          <a:prstGeom prst="rect">
            <a:avLst/>
          </a:prstGeom>
        </p:spPr>
        <p:txBody>
          <a:bodyPr wrap="square" lIns="0" tIns="45720" rIns="0" bIns="45720" anchor="t" anchorCtr="0">
            <a:noAutofit/>
          </a:bodyPr>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ts val="0"/>
              </a:spcBef>
              <a:spcAft>
                <a:spcPts val="0"/>
              </a:spcAft>
            </a:pPr>
            <a:fld id="{35C0926A-889A-463A-A5EA-682F15689EEF}" type="slidenum">
              <a:rPr lang="en-US" smtClean="0">
                <a:solidFill>
                  <a:schemeClr val="tx2"/>
                </a:solidFill>
                <a:latin typeface="+mn-lt"/>
              </a:rPr>
              <a:pPr algn="ctr">
                <a:lnSpc>
                  <a:spcPct val="90000"/>
                </a:lnSpc>
                <a:spcBef>
                  <a:spcPts val="0"/>
                </a:spcBef>
                <a:spcAft>
                  <a:spcPts val="0"/>
                </a:spcAft>
              </a:pPr>
              <a:t>‹#›</a:t>
            </a:fld>
            <a:endParaRPr lang="en-US" dirty="0">
              <a:solidFill>
                <a:schemeClr val="tx2"/>
              </a:solidFill>
              <a:latin typeface="+mn-lt"/>
            </a:endParaRPr>
          </a:p>
        </p:txBody>
      </p:sp>
      <p:sp>
        <p:nvSpPr>
          <p:cNvPr id="2" name="Title Placeholder 1"/>
          <p:cNvSpPr>
            <a:spLocks noGrp="1"/>
          </p:cNvSpPr>
          <p:nvPr>
            <p:ph type="title"/>
          </p:nvPr>
        </p:nvSpPr>
        <p:spPr bwMode="gray">
          <a:xfrm>
            <a:off x="320040" y="53828"/>
            <a:ext cx="6583680" cy="914400"/>
          </a:xfrm>
          <a:prstGeom prst="rect">
            <a:avLst/>
          </a:prstGeom>
        </p:spPr>
        <p:txBody>
          <a:bodyPr vert="horz" lIns="91440" tIns="45720" rIns="91440" bIns="45720" rtlCol="0" anchor="b" anchorCtr="0">
            <a:noAutofit/>
          </a:bodyPr>
          <a:lstStyle/>
          <a:p>
            <a:r>
              <a:rPr lang="en-US" dirty="0"/>
              <a:t>Click to edit Master title style</a:t>
            </a:r>
          </a:p>
        </p:txBody>
      </p:sp>
      <p:cxnSp>
        <p:nvCxnSpPr>
          <p:cNvPr id="14" name="Straight Connector 13"/>
          <p:cNvCxnSpPr/>
          <p:nvPr userDrawn="1"/>
        </p:nvCxnSpPr>
        <p:spPr bwMode="gray">
          <a:xfrm flipH="1">
            <a:off x="365760" y="6410421"/>
            <a:ext cx="8412480" cy="0"/>
          </a:xfrm>
          <a:prstGeom prst="line">
            <a:avLst/>
          </a:prstGeom>
          <a:ln>
            <a:solidFill>
              <a:srgbClr val="4D4E4D"/>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945818"/>
            <a:ext cx="9144000" cy="38047"/>
          </a:xfrm>
          <a:prstGeom prst="rect">
            <a:avLst/>
          </a:prstGeom>
        </p:spPr>
      </p:pic>
      <p:sp>
        <p:nvSpPr>
          <p:cNvPr id="4" name="Text Placeholder 3"/>
          <p:cNvSpPr>
            <a:spLocks noGrp="1"/>
          </p:cNvSpPr>
          <p:nvPr>
            <p:ph type="body" idx="1"/>
          </p:nvPr>
        </p:nvSpPr>
        <p:spPr bwMode="gray">
          <a:xfrm>
            <a:off x="320040" y="1883664"/>
            <a:ext cx="8458200" cy="402336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7168896" y="338328"/>
            <a:ext cx="1618488" cy="292608"/>
          </a:xfrm>
          <a:prstGeom prst="rect">
            <a:avLst/>
          </a:prstGeom>
        </p:spPr>
      </p:pic>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5" r:id="rId4"/>
    <p:sldLayoutId id="2147483656" r:id="rId5"/>
    <p:sldLayoutId id="2147483662" r:id="rId6"/>
    <p:sldLayoutId id="2147483671" r:id="rId7"/>
  </p:sldLayoutIdLst>
  <p:txStyles>
    <p:titleStyle>
      <a:lvl1pPr algn="l" defTabSz="914400" rtl="0" eaLnBrk="1" latinLnBrk="0" hangingPunct="1">
        <a:lnSpc>
          <a:spcPct val="85000"/>
        </a:lnSpc>
        <a:spcBef>
          <a:spcPts val="0"/>
        </a:spcBef>
        <a:buNone/>
        <a:defRPr sz="3000" b="0" kern="1200">
          <a:solidFill>
            <a:schemeClr val="tx1"/>
          </a:solidFill>
          <a:latin typeface="+mj-lt"/>
          <a:ea typeface="+mj-ea"/>
          <a:cs typeface="+mj-cs"/>
        </a:defRPr>
      </a:lvl1pPr>
    </p:titleStyle>
    <p:bodyStyle>
      <a:lvl1pPr marL="225425" indent="-225425" algn="l" defTabSz="914400" rtl="0" eaLnBrk="1" latinLnBrk="0" hangingPunct="1">
        <a:lnSpc>
          <a:spcPct val="90000"/>
        </a:lnSpc>
        <a:spcBef>
          <a:spcPts val="2000"/>
        </a:spcBef>
        <a:buClrTx/>
        <a:buSzPct val="85000"/>
        <a:buFont typeface="Arial" pitchFamily="34" charset="0"/>
        <a:buChar char="•"/>
        <a:defRPr sz="2200" kern="1200">
          <a:solidFill>
            <a:schemeClr val="tx2"/>
          </a:solidFill>
          <a:latin typeface="+mn-lt"/>
          <a:ea typeface="+mn-ea"/>
          <a:cs typeface="+mn-cs"/>
        </a:defRPr>
      </a:lvl1pPr>
      <a:lvl2pPr marL="511175" indent="-173038" algn="l" defTabSz="914400" rtl="0" eaLnBrk="1" latinLnBrk="0" hangingPunct="1">
        <a:lnSpc>
          <a:spcPct val="90000"/>
        </a:lnSpc>
        <a:spcBef>
          <a:spcPts val="1000"/>
        </a:spcBef>
        <a:buClrTx/>
        <a:buFont typeface="Arial" pitchFamily="34" charset="0"/>
        <a:buChar char="•"/>
        <a:defRPr sz="2000" kern="1200">
          <a:solidFill>
            <a:schemeClr val="tx1"/>
          </a:solidFill>
          <a:latin typeface="+mn-lt"/>
          <a:ea typeface="+mn-ea"/>
          <a:cs typeface="+mn-cs"/>
        </a:defRPr>
      </a:lvl2pPr>
      <a:lvl3pPr marL="747713" indent="-168275" algn="l" defTabSz="914400" rtl="0" eaLnBrk="1" latinLnBrk="0" hangingPunct="1">
        <a:lnSpc>
          <a:spcPct val="90000"/>
        </a:lnSpc>
        <a:spcBef>
          <a:spcPts val="500"/>
        </a:spcBef>
        <a:buClrTx/>
        <a:buFont typeface="Arial" pitchFamily="34" charset="0"/>
        <a:buChar char="•"/>
        <a:defRPr sz="1800" kern="1200">
          <a:solidFill>
            <a:schemeClr val="tx1"/>
          </a:solidFill>
          <a:latin typeface="+mn-lt"/>
          <a:ea typeface="+mn-ea"/>
          <a:cs typeface="+mn-cs"/>
        </a:defRPr>
      </a:lvl3pPr>
      <a:lvl4pPr marL="973138" indent="-163513" algn="l" defTabSz="914400" rtl="0" eaLnBrk="1" latinLnBrk="0" hangingPunct="1">
        <a:lnSpc>
          <a:spcPct val="90000"/>
        </a:lnSpc>
        <a:spcBef>
          <a:spcPts val="200"/>
        </a:spcBef>
        <a:buClrTx/>
        <a:buFont typeface="Arial" panose="020B0604020202020204" pitchFamily="34" charset="0"/>
        <a:buChar char="•"/>
        <a:defRPr sz="1600" kern="1200">
          <a:solidFill>
            <a:schemeClr val="tx1"/>
          </a:solidFill>
          <a:latin typeface="+mn-lt"/>
          <a:ea typeface="+mn-ea"/>
          <a:cs typeface="+mn-cs"/>
        </a:defRPr>
      </a:lvl4pPr>
      <a:lvl5pPr marL="1139825" indent="-115888" algn="l" defTabSz="914400" rtl="0" eaLnBrk="1" latinLnBrk="0" hangingPunct="1">
        <a:lnSpc>
          <a:spcPct val="90000"/>
        </a:lnSpc>
        <a:spcBef>
          <a:spcPts val="100"/>
        </a:spcBef>
        <a:buClrTx/>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9F3655C-34A6-447B-A470-6C0EBE7D856C}"/>
              </a:ext>
            </a:extLst>
          </p:cNvPr>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9D486EB-7011-4ECA-BD6F-74A7E8F9728B}"/>
              </a:ext>
            </a:extLst>
          </p:cNvPr>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0556728-1723-42BC-B530-60E3657DB7D5}"/>
              </a:ext>
            </a:extLst>
          </p:cNvPr>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97937F7D-33CD-443F-BFBD-A4D6CC3E0481}" type="datetimeFigureOut">
              <a:rPr lang="en-US" smtClean="0"/>
              <a:t>6/3/2019</a:t>
            </a:fld>
            <a:endParaRPr lang="en-US"/>
          </a:p>
        </p:txBody>
      </p:sp>
      <p:sp>
        <p:nvSpPr>
          <p:cNvPr id="5" name="Segnaposto piè di pagina 4">
            <a:extLst>
              <a:ext uri="{FF2B5EF4-FFF2-40B4-BE49-F238E27FC236}">
                <a16:creationId xmlns:a16="http://schemas.microsoft.com/office/drawing/2014/main" id="{A26530B4-F0FD-4C8F-87B5-9413B9EF7849}"/>
              </a:ext>
            </a:extLst>
          </p:cNvPr>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6AD7E75A-CA63-49B1-B460-DF7DB55FDF07}"/>
              </a:ext>
            </a:extLst>
          </p:cNvPr>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4110A20-F44F-4C32-8E56-F6E123E53AC6}" type="slidenum">
              <a:rPr lang="en-US" smtClean="0"/>
              <a:t>‹#›</a:t>
            </a:fld>
            <a:endParaRPr lang="en-US"/>
          </a:p>
        </p:txBody>
      </p:sp>
    </p:spTree>
    <p:extLst>
      <p:ext uri="{BB962C8B-B14F-4D97-AF65-F5344CB8AC3E}">
        <p14:creationId xmlns:p14="http://schemas.microsoft.com/office/powerpoint/2010/main" val="2815318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t>Valuation of Regenerative Medicine/Advanced Therapies (RM/ATs): challenges and opportunities for creating a better framework</a:t>
            </a:r>
          </a:p>
        </p:txBody>
      </p:sp>
      <p:sp>
        <p:nvSpPr>
          <p:cNvPr id="3" name="Subtitle 2"/>
          <p:cNvSpPr>
            <a:spLocks noGrp="1"/>
          </p:cNvSpPr>
          <p:nvPr>
            <p:ph type="subTitle" idx="1"/>
          </p:nvPr>
        </p:nvSpPr>
        <p:spPr/>
        <p:txBody>
          <a:bodyPr/>
          <a:lstStyle/>
          <a:p>
            <a:r>
              <a:rPr lang="en-GB" dirty="0"/>
              <a:t>Adam Heathfield, Pfizer</a:t>
            </a:r>
          </a:p>
        </p:txBody>
      </p:sp>
      <p:sp>
        <p:nvSpPr>
          <p:cNvPr id="4" name="TextBox 3"/>
          <p:cNvSpPr txBox="1"/>
          <p:nvPr/>
        </p:nvSpPr>
        <p:spPr>
          <a:xfrm>
            <a:off x="301752" y="3310297"/>
            <a:ext cx="5568962" cy="237405"/>
          </a:xfrm>
          <a:prstGeom prst="rect">
            <a:avLst/>
          </a:prstGeom>
          <a:noFill/>
        </p:spPr>
        <p:txBody>
          <a:bodyPr wrap="square" rtlCol="0">
            <a:noAutofit/>
          </a:bodyPr>
          <a:lstStyle/>
          <a:p>
            <a:pPr>
              <a:lnSpc>
                <a:spcPct val="90000"/>
              </a:lnSpc>
              <a:spcBef>
                <a:spcPts val="1200"/>
              </a:spcBef>
            </a:pPr>
            <a:r>
              <a:rPr lang="en-US" sz="1400" dirty="0">
                <a:solidFill>
                  <a:schemeClr val="bg1"/>
                </a:solidFill>
              </a:rPr>
              <a:t>Basel Biometric Section, Precision Medicine Seminar 4 June 2019</a:t>
            </a:r>
          </a:p>
        </p:txBody>
      </p:sp>
      <p:sp>
        <p:nvSpPr>
          <p:cNvPr id="5" name="TextBox 4"/>
          <p:cNvSpPr txBox="1"/>
          <p:nvPr/>
        </p:nvSpPr>
        <p:spPr>
          <a:xfrm>
            <a:off x="-2886075" y="885825"/>
            <a:ext cx="2071687" cy="814388"/>
          </a:xfrm>
          <a:prstGeom prst="rect">
            <a:avLst/>
          </a:prstGeom>
          <a:noFill/>
        </p:spPr>
        <p:txBody>
          <a:bodyPr wrap="square" rtlCol="0">
            <a:noAutofit/>
          </a:bodyPr>
          <a:lstStyle/>
          <a:p>
            <a:pPr>
              <a:lnSpc>
                <a:spcPct val="90000"/>
              </a:lnSpc>
              <a:spcBef>
                <a:spcPts val="1200"/>
              </a:spcBef>
            </a:pPr>
            <a:endParaRPr lang="en-US" sz="2000" dirty="0">
              <a:solidFill>
                <a:schemeClr val="tx2"/>
              </a:solidFill>
            </a:endParaRPr>
          </a:p>
        </p:txBody>
      </p:sp>
    </p:spTree>
    <p:extLst>
      <p:ext uri="{BB962C8B-B14F-4D97-AF65-F5344CB8AC3E}">
        <p14:creationId xmlns:p14="http://schemas.microsoft.com/office/powerpoint/2010/main" val="180526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0458-4F80-4745-9D5E-CB60C88538E2}"/>
              </a:ext>
            </a:extLst>
          </p:cNvPr>
          <p:cNvSpPr>
            <a:spLocks noGrp="1"/>
          </p:cNvSpPr>
          <p:nvPr>
            <p:ph type="title"/>
          </p:nvPr>
        </p:nvSpPr>
        <p:spPr/>
        <p:txBody>
          <a:bodyPr/>
          <a:lstStyle/>
          <a:p>
            <a:r>
              <a:rPr lang="en-GB" dirty="0"/>
              <a:t>What metrics are HTAs including for RM/AT?</a:t>
            </a:r>
          </a:p>
        </p:txBody>
      </p:sp>
      <p:sp>
        <p:nvSpPr>
          <p:cNvPr id="4" name="Text Placeholder 3">
            <a:extLst>
              <a:ext uri="{FF2B5EF4-FFF2-40B4-BE49-F238E27FC236}">
                <a16:creationId xmlns:a16="http://schemas.microsoft.com/office/drawing/2014/main" id="{A2569523-986D-4C07-88A2-AE303BE3E767}"/>
              </a:ext>
            </a:extLst>
          </p:cNvPr>
          <p:cNvSpPr>
            <a:spLocks noGrp="1"/>
          </p:cNvSpPr>
          <p:nvPr>
            <p:ph type="body" sz="quarter" idx="15"/>
          </p:nvPr>
        </p:nvSpPr>
        <p:spPr/>
        <p:txBody>
          <a:bodyPr/>
          <a:lstStyle/>
          <a:p>
            <a:r>
              <a:rPr lang="en-GB" dirty="0"/>
              <a:t>Emerging efforts to demonstrate value by including a more comprehensive set of metrics on economic impacts</a:t>
            </a:r>
          </a:p>
        </p:txBody>
      </p:sp>
      <p:sp>
        <p:nvSpPr>
          <p:cNvPr id="5" name="Text Placeholder 4">
            <a:extLst>
              <a:ext uri="{FF2B5EF4-FFF2-40B4-BE49-F238E27FC236}">
                <a16:creationId xmlns:a16="http://schemas.microsoft.com/office/drawing/2014/main" id="{D9CA9BFA-0FC6-476C-82BE-31AFD86C27CE}"/>
              </a:ext>
            </a:extLst>
          </p:cNvPr>
          <p:cNvSpPr>
            <a:spLocks noGrp="1"/>
          </p:cNvSpPr>
          <p:nvPr>
            <p:ph type="body" sz="quarter" idx="16"/>
          </p:nvPr>
        </p:nvSpPr>
        <p:spPr/>
        <p:txBody>
          <a:bodyPr/>
          <a:lstStyle/>
          <a:p>
            <a:r>
              <a:rPr lang="en-GB" dirty="0"/>
              <a:t>“First of Its Kind” Economic Impact Landscape Analysis of regenerative medicine advanced therapy. CIRM, ARM Foundation, IQVIA 2019 </a:t>
            </a:r>
          </a:p>
        </p:txBody>
      </p:sp>
      <p:pic>
        <p:nvPicPr>
          <p:cNvPr id="6" name="Picture 5">
            <a:extLst>
              <a:ext uri="{FF2B5EF4-FFF2-40B4-BE49-F238E27FC236}">
                <a16:creationId xmlns:a16="http://schemas.microsoft.com/office/drawing/2014/main" id="{8158A2B8-6906-435D-B54B-C3FA4C32B8A5}"/>
              </a:ext>
            </a:extLst>
          </p:cNvPr>
          <p:cNvPicPr>
            <a:picLocks noChangeAspect="1"/>
          </p:cNvPicPr>
          <p:nvPr/>
        </p:nvPicPr>
        <p:blipFill>
          <a:blip r:embed="rId2"/>
          <a:stretch>
            <a:fillRect/>
          </a:stretch>
        </p:blipFill>
        <p:spPr>
          <a:xfrm>
            <a:off x="0" y="1787422"/>
            <a:ext cx="9144000" cy="4290313"/>
          </a:xfrm>
          <a:prstGeom prst="rect">
            <a:avLst/>
          </a:prstGeom>
        </p:spPr>
      </p:pic>
    </p:spTree>
    <p:extLst>
      <p:ext uri="{BB962C8B-B14F-4D97-AF65-F5344CB8AC3E}">
        <p14:creationId xmlns:p14="http://schemas.microsoft.com/office/powerpoint/2010/main" val="373715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7237-4BF3-4BBB-AAA5-AEB4A597A9BF}"/>
              </a:ext>
            </a:extLst>
          </p:cNvPr>
          <p:cNvSpPr>
            <a:spLocks noGrp="1"/>
          </p:cNvSpPr>
          <p:nvPr>
            <p:ph type="title"/>
          </p:nvPr>
        </p:nvSpPr>
        <p:spPr/>
        <p:txBody>
          <a:bodyPr/>
          <a:lstStyle/>
          <a:p>
            <a:r>
              <a:rPr lang="en-GB" dirty="0"/>
              <a:t>Different kinds of payment model have been critical to ensure access</a:t>
            </a:r>
          </a:p>
        </p:txBody>
      </p:sp>
      <p:sp>
        <p:nvSpPr>
          <p:cNvPr id="4" name="Text Placeholder 3">
            <a:extLst>
              <a:ext uri="{FF2B5EF4-FFF2-40B4-BE49-F238E27FC236}">
                <a16:creationId xmlns:a16="http://schemas.microsoft.com/office/drawing/2014/main" id="{3212E4C4-7889-461A-A080-0FD8AF0EC420}"/>
              </a:ext>
            </a:extLst>
          </p:cNvPr>
          <p:cNvSpPr>
            <a:spLocks noGrp="1"/>
          </p:cNvSpPr>
          <p:nvPr>
            <p:ph type="body" sz="quarter" idx="15"/>
          </p:nvPr>
        </p:nvSpPr>
        <p:spPr/>
        <p:txBody>
          <a:bodyPr/>
          <a:lstStyle/>
          <a:p>
            <a:r>
              <a:rPr lang="en-GB" dirty="0"/>
              <a:t>Innovative payment models have been critical to help overcome HTA/payer uncertainties about high upfront costs</a:t>
            </a:r>
          </a:p>
        </p:txBody>
      </p:sp>
      <p:sp>
        <p:nvSpPr>
          <p:cNvPr id="5" name="Text Placeholder 4">
            <a:extLst>
              <a:ext uri="{FF2B5EF4-FFF2-40B4-BE49-F238E27FC236}">
                <a16:creationId xmlns:a16="http://schemas.microsoft.com/office/drawing/2014/main" id="{14C3289E-C305-4F04-A8FE-CFF187D51AAD}"/>
              </a:ext>
            </a:extLst>
          </p:cNvPr>
          <p:cNvSpPr>
            <a:spLocks noGrp="1"/>
          </p:cNvSpPr>
          <p:nvPr>
            <p:ph type="body" sz="quarter" idx="16"/>
          </p:nvPr>
        </p:nvSpPr>
        <p:spPr/>
        <p:txBody>
          <a:bodyPr/>
          <a:lstStyle/>
          <a:p>
            <a:r>
              <a:rPr lang="en-GB" dirty="0"/>
              <a:t>“First of Its Kind” Economic Impact Landscape Analysis of regenerative medicine advanced therapy. CIRM, ARM Foundation, IQVIA 2019 </a:t>
            </a:r>
          </a:p>
        </p:txBody>
      </p:sp>
      <p:pic>
        <p:nvPicPr>
          <p:cNvPr id="6" name="Picture 5">
            <a:extLst>
              <a:ext uri="{FF2B5EF4-FFF2-40B4-BE49-F238E27FC236}">
                <a16:creationId xmlns:a16="http://schemas.microsoft.com/office/drawing/2014/main" id="{B5700BC5-EF5B-4810-9D23-8949230A95BB}"/>
              </a:ext>
            </a:extLst>
          </p:cNvPr>
          <p:cNvPicPr>
            <a:picLocks noChangeAspect="1"/>
          </p:cNvPicPr>
          <p:nvPr/>
        </p:nvPicPr>
        <p:blipFill>
          <a:blip r:embed="rId2"/>
          <a:stretch>
            <a:fillRect/>
          </a:stretch>
        </p:blipFill>
        <p:spPr>
          <a:xfrm>
            <a:off x="0" y="1937375"/>
            <a:ext cx="9144000" cy="3804886"/>
          </a:xfrm>
          <a:prstGeom prst="rect">
            <a:avLst/>
          </a:prstGeom>
        </p:spPr>
      </p:pic>
    </p:spTree>
    <p:extLst>
      <p:ext uri="{BB962C8B-B14F-4D97-AF65-F5344CB8AC3E}">
        <p14:creationId xmlns:p14="http://schemas.microsoft.com/office/powerpoint/2010/main" val="128094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9BC5-9509-488D-9858-B1CA2946C64F}"/>
              </a:ext>
            </a:extLst>
          </p:cNvPr>
          <p:cNvSpPr>
            <a:spLocks noGrp="1"/>
          </p:cNvSpPr>
          <p:nvPr>
            <p:ph type="title"/>
          </p:nvPr>
        </p:nvSpPr>
        <p:spPr/>
        <p:txBody>
          <a:bodyPr/>
          <a:lstStyle/>
          <a:p>
            <a:r>
              <a:rPr lang="en-GB" dirty="0"/>
              <a:t>Role of real world evidence generation</a:t>
            </a:r>
          </a:p>
        </p:txBody>
      </p:sp>
      <p:sp>
        <p:nvSpPr>
          <p:cNvPr id="4" name="Text Placeholder 3">
            <a:extLst>
              <a:ext uri="{FF2B5EF4-FFF2-40B4-BE49-F238E27FC236}">
                <a16:creationId xmlns:a16="http://schemas.microsoft.com/office/drawing/2014/main" id="{2FAF7219-425E-47BF-9B36-CE69203DDD7E}"/>
              </a:ext>
            </a:extLst>
          </p:cNvPr>
          <p:cNvSpPr>
            <a:spLocks noGrp="1"/>
          </p:cNvSpPr>
          <p:nvPr>
            <p:ph type="body" sz="quarter" idx="15"/>
          </p:nvPr>
        </p:nvSpPr>
        <p:spPr>
          <a:xfrm>
            <a:off x="320040" y="1081781"/>
            <a:ext cx="8823960" cy="396947"/>
          </a:xfrm>
        </p:spPr>
        <p:txBody>
          <a:bodyPr/>
          <a:lstStyle/>
          <a:p>
            <a:r>
              <a:rPr lang="en-GB" dirty="0"/>
              <a:t>Real world evidence generation will play a key role in reducing stakeholder uncertainty over long-term effectiveness and safety</a:t>
            </a:r>
          </a:p>
        </p:txBody>
      </p:sp>
      <p:sp>
        <p:nvSpPr>
          <p:cNvPr id="5" name="Text Placeholder 4">
            <a:extLst>
              <a:ext uri="{FF2B5EF4-FFF2-40B4-BE49-F238E27FC236}">
                <a16:creationId xmlns:a16="http://schemas.microsoft.com/office/drawing/2014/main" id="{C35EDD72-3DF7-46DF-B2E3-A4B2AD1E5FC7}"/>
              </a:ext>
            </a:extLst>
          </p:cNvPr>
          <p:cNvSpPr>
            <a:spLocks noGrp="1"/>
          </p:cNvSpPr>
          <p:nvPr>
            <p:ph type="body" sz="quarter" idx="16"/>
          </p:nvPr>
        </p:nvSpPr>
        <p:spPr>
          <a:xfrm>
            <a:off x="320040" y="6009860"/>
            <a:ext cx="8458200" cy="415018"/>
          </a:xfrm>
        </p:spPr>
        <p:txBody>
          <a:bodyPr/>
          <a:lstStyle/>
          <a:p>
            <a:r>
              <a:rPr lang="en-GB" dirty="0"/>
              <a:t>Adapted from: First of Its Kind” Economic Impact Landscape Analysis of regenerative medicine advanced therapy. CIRM, ARM Foundation, IQVIA 2019 </a:t>
            </a:r>
          </a:p>
        </p:txBody>
      </p:sp>
      <p:sp>
        <p:nvSpPr>
          <p:cNvPr id="8" name="TextBox 7">
            <a:extLst>
              <a:ext uri="{FF2B5EF4-FFF2-40B4-BE49-F238E27FC236}">
                <a16:creationId xmlns:a16="http://schemas.microsoft.com/office/drawing/2014/main" id="{2D328599-3115-4691-ABA4-2CAB1AE4EB20}"/>
              </a:ext>
            </a:extLst>
          </p:cNvPr>
          <p:cNvSpPr txBox="1"/>
          <p:nvPr/>
        </p:nvSpPr>
        <p:spPr>
          <a:xfrm>
            <a:off x="126240" y="2000680"/>
            <a:ext cx="3333271" cy="355929"/>
          </a:xfrm>
          <a:prstGeom prst="rect">
            <a:avLst/>
          </a:prstGeom>
          <a:solidFill>
            <a:srgbClr val="00B0F0"/>
          </a:solidFill>
        </p:spPr>
        <p:txBody>
          <a:bodyPr wrap="square" rtlCol="0" anchor="ctr">
            <a:noAutofit/>
          </a:bodyPr>
          <a:lstStyle/>
          <a:p>
            <a:pPr algn="ctr">
              <a:lnSpc>
                <a:spcPct val="90000"/>
              </a:lnSpc>
            </a:pPr>
            <a:r>
              <a:rPr lang="en-GB" sz="1500" dirty="0">
                <a:solidFill>
                  <a:schemeClr val="bg1"/>
                </a:solidFill>
                <a:latin typeface="Calibri" panose="020F0502020204030204" pitchFamily="34" charset="0"/>
                <a:cs typeface="Calibri" panose="020F0502020204030204" pitchFamily="34" charset="0"/>
              </a:rPr>
              <a:t>Historical Challenges – examples include</a:t>
            </a:r>
          </a:p>
        </p:txBody>
      </p:sp>
      <p:sp>
        <p:nvSpPr>
          <p:cNvPr id="9" name="TextBox 8">
            <a:extLst>
              <a:ext uri="{FF2B5EF4-FFF2-40B4-BE49-F238E27FC236}">
                <a16:creationId xmlns:a16="http://schemas.microsoft.com/office/drawing/2014/main" id="{8022B837-C6EF-49EA-91CC-C2E4C53B2A65}"/>
              </a:ext>
            </a:extLst>
          </p:cNvPr>
          <p:cNvSpPr txBox="1"/>
          <p:nvPr/>
        </p:nvSpPr>
        <p:spPr>
          <a:xfrm>
            <a:off x="126240" y="2369183"/>
            <a:ext cx="3333271" cy="1245346"/>
          </a:xfrm>
          <a:prstGeom prst="rect">
            <a:avLst/>
          </a:prstGeom>
          <a:noFill/>
        </p:spPr>
        <p:txBody>
          <a:bodyPr wrap="square" rtlCol="0">
            <a:noAutofit/>
          </a:bodyPr>
          <a:lstStyle/>
          <a:p>
            <a:pPr marL="342900" lvl="0" indent="-342900">
              <a:lnSpc>
                <a:spcPct val="90000"/>
              </a:lnSpc>
              <a:buFont typeface="Arial" panose="020B0604020202020204" pitchFamily="34" charset="0"/>
              <a:buChar char="•"/>
            </a:pPr>
            <a:r>
              <a:rPr lang="en-GB" sz="1500" dirty="0">
                <a:solidFill>
                  <a:srgbClr val="4D4E4D"/>
                </a:solidFill>
                <a:latin typeface="Calibri" panose="020F0502020204030204" pitchFamily="34" charset="0"/>
                <a:cs typeface="Calibri" panose="020F0502020204030204" pitchFamily="34" charset="0"/>
              </a:rPr>
              <a:t>Insufficient comparative clinical data with SoC to differentiate</a:t>
            </a:r>
          </a:p>
          <a:p>
            <a:pPr marL="342900" lvl="0" indent="-342900">
              <a:lnSpc>
                <a:spcPct val="90000"/>
              </a:lnSpc>
              <a:buFont typeface="Arial" panose="020B0604020202020204" pitchFamily="34" charset="0"/>
              <a:buChar char="•"/>
            </a:pPr>
            <a:r>
              <a:rPr lang="en-GB" sz="1500" dirty="0">
                <a:solidFill>
                  <a:srgbClr val="4D4E4D"/>
                </a:solidFill>
                <a:latin typeface="Calibri" panose="020F0502020204030204" pitchFamily="34" charset="0"/>
                <a:cs typeface="Calibri" panose="020F0502020204030204" pitchFamily="34" charset="0"/>
              </a:rPr>
              <a:t>Poorly established natural progression of disease</a:t>
            </a:r>
          </a:p>
          <a:p>
            <a:pPr marL="342900" lvl="0" indent="-342900">
              <a:lnSpc>
                <a:spcPct val="90000"/>
              </a:lnSpc>
              <a:buFont typeface="Arial" panose="020B0604020202020204" pitchFamily="34" charset="0"/>
              <a:buChar char="•"/>
            </a:pPr>
            <a:r>
              <a:rPr lang="en-GB" sz="1500" dirty="0">
                <a:solidFill>
                  <a:srgbClr val="4D4E4D"/>
                </a:solidFill>
                <a:latin typeface="Calibri" panose="020F0502020204030204" pitchFamily="34" charset="0"/>
                <a:cs typeface="Calibri" panose="020F0502020204030204" pitchFamily="34" charset="0"/>
              </a:rPr>
              <a:t>Failure to identify sub-populations where benefit may be greater</a:t>
            </a:r>
          </a:p>
        </p:txBody>
      </p:sp>
      <p:sp>
        <p:nvSpPr>
          <p:cNvPr id="10" name="TextBox 9">
            <a:extLst>
              <a:ext uri="{FF2B5EF4-FFF2-40B4-BE49-F238E27FC236}">
                <a16:creationId xmlns:a16="http://schemas.microsoft.com/office/drawing/2014/main" id="{763226A3-AB54-419A-8E3B-62EBB07F37DB}"/>
              </a:ext>
            </a:extLst>
          </p:cNvPr>
          <p:cNvSpPr txBox="1"/>
          <p:nvPr/>
        </p:nvSpPr>
        <p:spPr>
          <a:xfrm>
            <a:off x="128512" y="3817914"/>
            <a:ext cx="3333271" cy="355929"/>
          </a:xfrm>
          <a:prstGeom prst="rect">
            <a:avLst/>
          </a:prstGeom>
          <a:solidFill>
            <a:srgbClr val="00B0F0"/>
          </a:solidFill>
        </p:spPr>
        <p:txBody>
          <a:bodyPr wrap="square" rtlCol="0" anchor="ctr">
            <a:noAutofit/>
          </a:bodyPr>
          <a:lstStyle>
            <a:defPPr>
              <a:defRPr lang="en-US"/>
            </a:defPPr>
            <a:lvl1pPr algn="ctr">
              <a:lnSpc>
                <a:spcPct val="90000"/>
              </a:lnSpc>
              <a:defRPr sz="1500">
                <a:solidFill>
                  <a:schemeClr val="bg1"/>
                </a:solidFill>
                <a:latin typeface="Calibri" panose="020F0502020204030204" pitchFamily="34" charset="0"/>
                <a:cs typeface="Calibri" panose="020F0502020204030204" pitchFamily="34" charset="0"/>
              </a:defRPr>
            </a:lvl1pPr>
          </a:lstStyle>
          <a:p>
            <a:r>
              <a:rPr lang="en-GB" dirty="0"/>
              <a:t>Historical Successes – examples include</a:t>
            </a:r>
          </a:p>
        </p:txBody>
      </p:sp>
      <p:sp>
        <p:nvSpPr>
          <p:cNvPr id="11" name="TextBox 10">
            <a:extLst>
              <a:ext uri="{FF2B5EF4-FFF2-40B4-BE49-F238E27FC236}">
                <a16:creationId xmlns:a16="http://schemas.microsoft.com/office/drawing/2014/main" id="{08FBE789-6507-46D9-AD81-D7AAFB7FCC3B}"/>
              </a:ext>
            </a:extLst>
          </p:cNvPr>
          <p:cNvSpPr txBox="1"/>
          <p:nvPr/>
        </p:nvSpPr>
        <p:spPr>
          <a:xfrm>
            <a:off x="138799" y="4186420"/>
            <a:ext cx="3333271" cy="1324759"/>
          </a:xfrm>
          <a:prstGeom prst="rect">
            <a:avLst/>
          </a:prstGeom>
          <a:noFill/>
        </p:spPr>
        <p:txBody>
          <a:bodyPr wrap="square" rtlCol="0">
            <a:noAutofit/>
          </a:bodyPr>
          <a:lstStyle>
            <a:defPPr>
              <a:defRPr lang="en-US"/>
            </a:defPPr>
            <a:lvl1pPr marL="342900" lvl="0" indent="-342900">
              <a:lnSpc>
                <a:spcPct val="90000"/>
              </a:lnSpc>
              <a:buFont typeface="Arial" panose="020B0604020202020204" pitchFamily="34" charset="0"/>
              <a:buChar char="•"/>
              <a:defRPr sz="1500">
                <a:solidFill>
                  <a:srgbClr val="4D4E4D"/>
                </a:solidFill>
                <a:latin typeface="Calibri" panose="020F0502020204030204" pitchFamily="34" charset="0"/>
                <a:cs typeface="Calibri" panose="020F0502020204030204" pitchFamily="34" charset="0"/>
              </a:defRPr>
            </a:lvl1pPr>
          </a:lstStyle>
          <a:p>
            <a:r>
              <a:rPr lang="en-GB" dirty="0"/>
              <a:t>RWE leveraged to identify natural progression of disease and burden of illness in patients</a:t>
            </a:r>
          </a:p>
          <a:p>
            <a:r>
              <a:rPr lang="en-GB" dirty="0"/>
              <a:t>RWE used to highlight significant benefits to patients where only single arm trial data available</a:t>
            </a:r>
          </a:p>
        </p:txBody>
      </p:sp>
      <p:sp>
        <p:nvSpPr>
          <p:cNvPr id="12" name="Isosceles Triangle 11">
            <a:extLst>
              <a:ext uri="{FF2B5EF4-FFF2-40B4-BE49-F238E27FC236}">
                <a16:creationId xmlns:a16="http://schemas.microsoft.com/office/drawing/2014/main" id="{51BF7348-2A4E-4FA8-AD1C-565C312EA9EE}"/>
              </a:ext>
            </a:extLst>
          </p:cNvPr>
          <p:cNvSpPr/>
          <p:nvPr/>
        </p:nvSpPr>
        <p:spPr>
          <a:xfrm rot="5400000">
            <a:off x="1824665" y="3729650"/>
            <a:ext cx="3775541" cy="317602"/>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b="1" dirty="0" err="1">
              <a:solidFill>
                <a:schemeClr val="bg1"/>
              </a:solidFill>
              <a:latin typeface="+mj-lt"/>
            </a:endParaRPr>
          </a:p>
        </p:txBody>
      </p:sp>
      <p:sp>
        <p:nvSpPr>
          <p:cNvPr id="13" name="TextBox 12">
            <a:extLst>
              <a:ext uri="{FF2B5EF4-FFF2-40B4-BE49-F238E27FC236}">
                <a16:creationId xmlns:a16="http://schemas.microsoft.com/office/drawing/2014/main" id="{B6FB6E43-3812-4B59-AF42-7BF530C5D61E}"/>
              </a:ext>
            </a:extLst>
          </p:cNvPr>
          <p:cNvSpPr txBox="1"/>
          <p:nvPr/>
        </p:nvSpPr>
        <p:spPr>
          <a:xfrm>
            <a:off x="3899725" y="1861646"/>
            <a:ext cx="4946190" cy="369072"/>
          </a:xfrm>
          <a:prstGeom prst="rect">
            <a:avLst/>
          </a:prstGeom>
          <a:solidFill>
            <a:srgbClr val="00B0F0"/>
          </a:solidFill>
        </p:spPr>
        <p:txBody>
          <a:bodyPr wrap="square" rtlCol="0" anchor="ctr">
            <a:noAutofit/>
          </a:bodyPr>
          <a:lstStyle>
            <a:defPPr>
              <a:defRPr lang="en-US"/>
            </a:defPPr>
            <a:lvl1pPr algn="ctr">
              <a:lnSpc>
                <a:spcPct val="90000"/>
              </a:lnSpc>
              <a:defRPr sz="1500">
                <a:solidFill>
                  <a:schemeClr val="bg1"/>
                </a:solidFill>
                <a:latin typeface="Calibri" panose="020F0502020204030204" pitchFamily="34" charset="0"/>
                <a:cs typeface="Calibri" panose="020F0502020204030204" pitchFamily="34" charset="0"/>
              </a:defRPr>
            </a:lvl1pPr>
          </a:lstStyle>
          <a:p>
            <a:r>
              <a:rPr lang="en-GB" dirty="0"/>
              <a:t>Application of RWE Strategies to RM/ATs</a:t>
            </a:r>
          </a:p>
        </p:txBody>
      </p:sp>
      <p:sp>
        <p:nvSpPr>
          <p:cNvPr id="14" name="TextBox 13">
            <a:extLst>
              <a:ext uri="{FF2B5EF4-FFF2-40B4-BE49-F238E27FC236}">
                <a16:creationId xmlns:a16="http://schemas.microsoft.com/office/drawing/2014/main" id="{F2BFD25C-2954-45FF-815C-3CAE6622B966}"/>
              </a:ext>
            </a:extLst>
          </p:cNvPr>
          <p:cNvSpPr txBox="1"/>
          <p:nvPr/>
        </p:nvSpPr>
        <p:spPr>
          <a:xfrm>
            <a:off x="3899230" y="2186398"/>
            <a:ext cx="4946190" cy="1308862"/>
          </a:xfrm>
          <a:prstGeom prst="rect">
            <a:avLst/>
          </a:prstGeom>
          <a:noFill/>
        </p:spPr>
        <p:txBody>
          <a:bodyPr wrap="square" rtlCol="0">
            <a:noAutofit/>
          </a:bodyPr>
          <a:lstStyle>
            <a:defPPr>
              <a:defRPr lang="en-US"/>
            </a:defPPr>
            <a:lvl1pPr marL="342900" lvl="0" indent="-342900">
              <a:lnSpc>
                <a:spcPct val="90000"/>
              </a:lnSpc>
              <a:buFont typeface="Arial" panose="020B0604020202020204" pitchFamily="34" charset="0"/>
              <a:buChar char="•"/>
              <a:defRPr sz="1500">
                <a:solidFill>
                  <a:srgbClr val="4D4E4D"/>
                </a:solidFill>
                <a:latin typeface="Calibri" panose="020F0502020204030204" pitchFamily="34" charset="0"/>
                <a:cs typeface="Calibri" panose="020F0502020204030204" pitchFamily="34" charset="0"/>
              </a:defRPr>
            </a:lvl1pPr>
          </a:lstStyle>
          <a:p>
            <a:pPr marL="0" indent="0">
              <a:buNone/>
            </a:pPr>
            <a:r>
              <a:rPr lang="en-GB" dirty="0">
                <a:solidFill>
                  <a:srgbClr val="00B0F0"/>
                </a:solidFill>
              </a:rPr>
              <a:t>Retrospective data analyses</a:t>
            </a:r>
          </a:p>
          <a:p>
            <a:r>
              <a:rPr lang="en-GB" dirty="0"/>
              <a:t>Define  historical treatment landscape, patient journey, burden, and generate data for SoC/comparators</a:t>
            </a:r>
          </a:p>
          <a:p>
            <a:r>
              <a:rPr lang="en-GB" dirty="0"/>
              <a:t>RWE will characterise how product will address disease burden and fulfil gaps in treatment, differentiating it from SoC</a:t>
            </a:r>
          </a:p>
        </p:txBody>
      </p:sp>
      <p:sp>
        <p:nvSpPr>
          <p:cNvPr id="15" name="TextBox 14">
            <a:extLst>
              <a:ext uri="{FF2B5EF4-FFF2-40B4-BE49-F238E27FC236}">
                <a16:creationId xmlns:a16="http://schemas.microsoft.com/office/drawing/2014/main" id="{5DFE4160-2848-43EE-81EA-8B992288F5DE}"/>
              </a:ext>
            </a:extLst>
          </p:cNvPr>
          <p:cNvSpPr txBox="1"/>
          <p:nvPr/>
        </p:nvSpPr>
        <p:spPr>
          <a:xfrm>
            <a:off x="3899793" y="3429002"/>
            <a:ext cx="4945539" cy="1308862"/>
          </a:xfrm>
          <a:prstGeom prst="rect">
            <a:avLst/>
          </a:prstGeom>
          <a:noFill/>
        </p:spPr>
        <p:txBody>
          <a:bodyPr wrap="square" rtlCol="0">
            <a:noAutofit/>
          </a:bodyPr>
          <a:lstStyle>
            <a:defPPr>
              <a:defRPr lang="en-US"/>
            </a:defPPr>
            <a:lvl1pPr marL="342900" lvl="0" indent="-342900">
              <a:lnSpc>
                <a:spcPct val="90000"/>
              </a:lnSpc>
              <a:buFont typeface="Arial" panose="020B0604020202020204" pitchFamily="34" charset="0"/>
              <a:buChar char="•"/>
              <a:defRPr sz="1500">
                <a:solidFill>
                  <a:srgbClr val="4D4E4D"/>
                </a:solidFill>
                <a:latin typeface="Calibri" panose="020F0502020204030204" pitchFamily="34" charset="0"/>
                <a:cs typeface="Calibri" panose="020F0502020204030204" pitchFamily="34" charset="0"/>
              </a:defRPr>
            </a:lvl1pPr>
          </a:lstStyle>
          <a:p>
            <a:pPr marL="0" indent="0">
              <a:buNone/>
            </a:pPr>
            <a:r>
              <a:rPr lang="en-GB" dirty="0">
                <a:solidFill>
                  <a:srgbClr val="00B0F0"/>
                </a:solidFill>
              </a:rPr>
              <a:t>Prospective observational studies (cohort)</a:t>
            </a:r>
          </a:p>
          <a:p>
            <a:r>
              <a:rPr lang="en-GB" dirty="0"/>
              <a:t>Track safety and effectiveness before, during and after treatment of patients</a:t>
            </a:r>
          </a:p>
          <a:p>
            <a:r>
              <a:rPr lang="en-GB" dirty="0"/>
              <a:t>Identify potential subpopulation benefits to differentiate product</a:t>
            </a:r>
          </a:p>
          <a:p>
            <a:r>
              <a:rPr lang="en-GB" dirty="0"/>
              <a:t>Demonstrate durability of effect and safety after launch</a:t>
            </a:r>
          </a:p>
        </p:txBody>
      </p:sp>
      <p:sp>
        <p:nvSpPr>
          <p:cNvPr id="16" name="TextBox 15">
            <a:extLst>
              <a:ext uri="{FF2B5EF4-FFF2-40B4-BE49-F238E27FC236}">
                <a16:creationId xmlns:a16="http://schemas.microsoft.com/office/drawing/2014/main" id="{805EAA9F-808B-4F0F-B352-6BD202DEDE2E}"/>
              </a:ext>
            </a:extLst>
          </p:cNvPr>
          <p:cNvSpPr txBox="1"/>
          <p:nvPr/>
        </p:nvSpPr>
        <p:spPr>
          <a:xfrm>
            <a:off x="3899725" y="4678600"/>
            <a:ext cx="4946190" cy="1496910"/>
          </a:xfrm>
          <a:prstGeom prst="rect">
            <a:avLst/>
          </a:prstGeom>
          <a:noFill/>
        </p:spPr>
        <p:txBody>
          <a:bodyPr wrap="square" rtlCol="0">
            <a:noAutofit/>
          </a:bodyPr>
          <a:lstStyle>
            <a:defPPr>
              <a:defRPr lang="en-US"/>
            </a:defPPr>
            <a:lvl1pPr lvl="0" indent="0">
              <a:lnSpc>
                <a:spcPct val="90000"/>
              </a:lnSpc>
              <a:buFont typeface="Arial" panose="020B0604020202020204" pitchFamily="34" charset="0"/>
              <a:buNone/>
              <a:defRPr sz="1500">
                <a:solidFill>
                  <a:srgbClr val="00B0F0"/>
                </a:solidFill>
                <a:latin typeface="Calibri" panose="020F0502020204030204" pitchFamily="34" charset="0"/>
                <a:cs typeface="Calibri" panose="020F0502020204030204" pitchFamily="34" charset="0"/>
              </a:defRPr>
            </a:lvl1pPr>
          </a:lstStyle>
          <a:p>
            <a:r>
              <a:rPr lang="en-GB" dirty="0"/>
              <a:t>Registry studies</a:t>
            </a:r>
          </a:p>
          <a:p>
            <a:pPr marL="285750" indent="-285750">
              <a:buFont typeface="Arial" panose="020B0604020202020204" pitchFamily="34" charset="0"/>
              <a:buChar char="•"/>
            </a:pPr>
            <a:r>
              <a:rPr lang="en-GB" dirty="0">
                <a:solidFill>
                  <a:srgbClr val="4C4D4C"/>
                </a:solidFill>
              </a:rPr>
              <a:t>Continue to demonstrate real-world durability of effect/safety</a:t>
            </a:r>
          </a:p>
          <a:p>
            <a:pPr marL="285750" indent="-285750">
              <a:buFont typeface="Arial" panose="020B0604020202020204" pitchFamily="34" charset="0"/>
              <a:buChar char="•"/>
            </a:pPr>
            <a:r>
              <a:rPr lang="en-GB" dirty="0">
                <a:solidFill>
                  <a:srgbClr val="4C4D4C"/>
                </a:solidFill>
              </a:rPr>
              <a:t>Capture outcomes to support innovative payment models/contracting agreements</a:t>
            </a:r>
          </a:p>
          <a:p>
            <a:pPr marL="285750" indent="-285750">
              <a:buFont typeface="Arial" panose="020B0604020202020204" pitchFamily="34" charset="0"/>
              <a:buChar char="•"/>
            </a:pPr>
            <a:r>
              <a:rPr lang="en-GB" dirty="0">
                <a:solidFill>
                  <a:srgbClr val="4C4D4C"/>
                </a:solidFill>
              </a:rPr>
              <a:t>Identify potential sub-populations and follow-on indications</a:t>
            </a:r>
          </a:p>
        </p:txBody>
      </p:sp>
    </p:spTree>
    <p:extLst>
      <p:ext uri="{BB962C8B-B14F-4D97-AF65-F5344CB8AC3E}">
        <p14:creationId xmlns:p14="http://schemas.microsoft.com/office/powerpoint/2010/main" val="458147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40EF-6CAD-4178-B7C4-C6645629EF63}"/>
              </a:ext>
            </a:extLst>
          </p:cNvPr>
          <p:cNvSpPr>
            <a:spLocks noGrp="1"/>
          </p:cNvSpPr>
          <p:nvPr>
            <p:ph type="title"/>
          </p:nvPr>
        </p:nvSpPr>
        <p:spPr/>
        <p:txBody>
          <a:bodyPr/>
          <a:lstStyle/>
          <a:p>
            <a:r>
              <a:rPr lang="en-GB" dirty="0"/>
              <a:t>Emerging conclusions from landscape analysis</a:t>
            </a:r>
          </a:p>
        </p:txBody>
      </p:sp>
      <p:sp>
        <p:nvSpPr>
          <p:cNvPr id="4" name="Text Placeholder 3">
            <a:extLst>
              <a:ext uri="{FF2B5EF4-FFF2-40B4-BE49-F238E27FC236}">
                <a16:creationId xmlns:a16="http://schemas.microsoft.com/office/drawing/2014/main" id="{D39C8B26-077D-4421-95A3-B251893DBDEC}"/>
              </a:ext>
            </a:extLst>
          </p:cNvPr>
          <p:cNvSpPr>
            <a:spLocks noGrp="1"/>
          </p:cNvSpPr>
          <p:nvPr>
            <p:ph type="body" sz="quarter" idx="15"/>
          </p:nvPr>
        </p:nvSpPr>
        <p:spPr>
          <a:xfrm>
            <a:off x="145774" y="1068529"/>
            <a:ext cx="8998226" cy="396947"/>
          </a:xfrm>
        </p:spPr>
        <p:txBody>
          <a:bodyPr/>
          <a:lstStyle/>
          <a:p>
            <a:r>
              <a:rPr lang="en-GB" dirty="0"/>
              <a:t>Inclusion of additional economic considerations will allow HTA/payers to better assess the net economic benefits of RM/ATs</a:t>
            </a:r>
          </a:p>
        </p:txBody>
      </p:sp>
      <p:sp>
        <p:nvSpPr>
          <p:cNvPr id="5" name="Text Placeholder 4">
            <a:extLst>
              <a:ext uri="{FF2B5EF4-FFF2-40B4-BE49-F238E27FC236}">
                <a16:creationId xmlns:a16="http://schemas.microsoft.com/office/drawing/2014/main" id="{8606E399-B4EA-43F4-9403-9D5B1F0A64EB}"/>
              </a:ext>
            </a:extLst>
          </p:cNvPr>
          <p:cNvSpPr>
            <a:spLocks noGrp="1"/>
          </p:cNvSpPr>
          <p:nvPr>
            <p:ph type="body" sz="quarter" idx="16"/>
          </p:nvPr>
        </p:nvSpPr>
        <p:spPr>
          <a:xfrm>
            <a:off x="320040" y="6100548"/>
            <a:ext cx="8458200" cy="258069"/>
          </a:xfrm>
        </p:spPr>
        <p:txBody>
          <a:bodyPr/>
          <a:lstStyle/>
          <a:p>
            <a:r>
              <a:rPr lang="en-GB" dirty="0"/>
              <a:t>“First of Its Kind” Economic Impact Landscape Analysis of regenerative medicine advanced therapy. CIRM, ARM Foundation, IQVIA 2019 </a:t>
            </a:r>
          </a:p>
        </p:txBody>
      </p:sp>
      <p:pic>
        <p:nvPicPr>
          <p:cNvPr id="6" name="Picture 5">
            <a:extLst>
              <a:ext uri="{FF2B5EF4-FFF2-40B4-BE49-F238E27FC236}">
                <a16:creationId xmlns:a16="http://schemas.microsoft.com/office/drawing/2014/main" id="{4FB59212-FE15-457D-B020-A5121A6644D0}"/>
              </a:ext>
            </a:extLst>
          </p:cNvPr>
          <p:cNvPicPr>
            <a:picLocks noChangeAspect="1"/>
          </p:cNvPicPr>
          <p:nvPr/>
        </p:nvPicPr>
        <p:blipFill>
          <a:blip r:embed="rId2"/>
          <a:stretch>
            <a:fillRect/>
          </a:stretch>
        </p:blipFill>
        <p:spPr>
          <a:xfrm>
            <a:off x="0" y="1762722"/>
            <a:ext cx="9144000" cy="4021667"/>
          </a:xfrm>
          <a:prstGeom prst="rect">
            <a:avLst/>
          </a:prstGeom>
        </p:spPr>
      </p:pic>
      <p:sp>
        <p:nvSpPr>
          <p:cNvPr id="8" name="TextBox 7">
            <a:extLst>
              <a:ext uri="{FF2B5EF4-FFF2-40B4-BE49-F238E27FC236}">
                <a16:creationId xmlns:a16="http://schemas.microsoft.com/office/drawing/2014/main" id="{DAD3D3EB-1810-471D-8654-6991D0F74F5C}"/>
              </a:ext>
            </a:extLst>
          </p:cNvPr>
          <p:cNvSpPr txBox="1"/>
          <p:nvPr/>
        </p:nvSpPr>
        <p:spPr>
          <a:xfrm>
            <a:off x="8966579" y="6100548"/>
            <a:ext cx="45719" cy="45719"/>
          </a:xfrm>
          <a:prstGeom prst="rect">
            <a:avLst/>
          </a:prstGeom>
          <a:noFill/>
        </p:spPr>
        <p:txBody>
          <a:bodyPr wrap="square" rtlCol="0">
            <a:noAutofit/>
          </a:bodyPr>
          <a:lstStyle/>
          <a:p>
            <a:pPr marL="171450" indent="-171450">
              <a:lnSpc>
                <a:spcPct val="90000"/>
              </a:lnSpc>
              <a:spcBef>
                <a:spcPts val="1200"/>
              </a:spcBef>
              <a:buFont typeface="Arial" panose="020B0604020202020204" pitchFamily="34" charset="0"/>
              <a:buChar char="•"/>
            </a:pPr>
            <a:endParaRPr lang="en-GB" sz="2000" dirty="0" err="1">
              <a:solidFill>
                <a:schemeClr val="tx2"/>
              </a:solidFill>
            </a:endParaRPr>
          </a:p>
        </p:txBody>
      </p:sp>
      <p:sp>
        <p:nvSpPr>
          <p:cNvPr id="9" name="TextBox 8">
            <a:extLst>
              <a:ext uri="{FF2B5EF4-FFF2-40B4-BE49-F238E27FC236}">
                <a16:creationId xmlns:a16="http://schemas.microsoft.com/office/drawing/2014/main" id="{9ED0DC19-9347-4582-A22C-2F1629C11817}"/>
              </a:ext>
            </a:extLst>
          </p:cNvPr>
          <p:cNvSpPr txBox="1"/>
          <p:nvPr/>
        </p:nvSpPr>
        <p:spPr>
          <a:xfrm>
            <a:off x="263404" y="5706485"/>
            <a:ext cx="8880596" cy="678636"/>
          </a:xfrm>
          <a:prstGeom prst="rect">
            <a:avLst/>
          </a:prstGeom>
          <a:noFill/>
        </p:spPr>
        <p:txBody>
          <a:bodyPr wrap="square" rtlCol="0">
            <a:noAutofit/>
          </a:bodyPr>
          <a:lstStyle/>
          <a:p>
            <a:pPr>
              <a:lnSpc>
                <a:spcPct val="90000"/>
              </a:lnSpc>
              <a:spcBef>
                <a:spcPts val="600"/>
              </a:spcBef>
            </a:pPr>
            <a:r>
              <a:rPr lang="en-GB" sz="1050" dirty="0">
                <a:solidFill>
                  <a:schemeClr val="tx2"/>
                </a:solidFill>
              </a:rPr>
              <a:t>* These inputs are derived from assessments conducted by HTAs, however they are not currently included in most HTA/payer approaches</a:t>
            </a:r>
          </a:p>
          <a:p>
            <a:pPr>
              <a:lnSpc>
                <a:spcPct val="90000"/>
              </a:lnSpc>
              <a:spcBef>
                <a:spcPts val="600"/>
              </a:spcBef>
            </a:pPr>
            <a:r>
              <a:rPr lang="en-GB" sz="1050" dirty="0">
                <a:solidFill>
                  <a:schemeClr val="tx2"/>
                </a:solidFill>
              </a:rPr>
              <a:t>** Will not impact value of overall product, but will reduce budget impact and improve market access</a:t>
            </a:r>
          </a:p>
        </p:txBody>
      </p:sp>
    </p:spTree>
    <p:extLst>
      <p:ext uri="{BB962C8B-B14F-4D97-AF65-F5344CB8AC3E}">
        <p14:creationId xmlns:p14="http://schemas.microsoft.com/office/powerpoint/2010/main" val="133499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D021C-0C21-4DF8-AC43-9A4F4EEB5503}"/>
              </a:ext>
            </a:extLst>
          </p:cNvPr>
          <p:cNvSpPr>
            <a:spLocks noGrp="1"/>
          </p:cNvSpPr>
          <p:nvPr>
            <p:ph type="title"/>
          </p:nvPr>
        </p:nvSpPr>
        <p:spPr/>
        <p:txBody>
          <a:bodyPr/>
          <a:lstStyle/>
          <a:p>
            <a:r>
              <a:rPr lang="en-GB" dirty="0"/>
              <a:t>What does this mean for evidence and access planning?</a:t>
            </a:r>
          </a:p>
        </p:txBody>
      </p:sp>
      <p:sp>
        <p:nvSpPr>
          <p:cNvPr id="3" name="Content Placeholder 2">
            <a:extLst>
              <a:ext uri="{FF2B5EF4-FFF2-40B4-BE49-F238E27FC236}">
                <a16:creationId xmlns:a16="http://schemas.microsoft.com/office/drawing/2014/main" id="{682CE13D-A035-458C-B8E8-57A2A374C863}"/>
              </a:ext>
            </a:extLst>
          </p:cNvPr>
          <p:cNvSpPr>
            <a:spLocks noGrp="1"/>
          </p:cNvSpPr>
          <p:nvPr>
            <p:ph idx="1"/>
          </p:nvPr>
        </p:nvSpPr>
        <p:spPr>
          <a:xfrm>
            <a:off x="320040" y="1126435"/>
            <a:ext cx="8458200" cy="4780589"/>
          </a:xfrm>
        </p:spPr>
        <p:txBody>
          <a:bodyPr/>
          <a:lstStyle/>
          <a:p>
            <a:pPr marL="0" indent="0">
              <a:buNone/>
            </a:pPr>
            <a:r>
              <a:rPr lang="en-GB" sz="1800" dirty="0"/>
              <a:t>1. For many rare diseases where RM/AT could transform lives, manufacturers will have little pricing flexibility</a:t>
            </a:r>
          </a:p>
          <a:p>
            <a:pPr lvl="1"/>
            <a:r>
              <a:rPr lang="en-GB" sz="1600" dirty="0"/>
              <a:t>Crunch times for economic viability will often be in a few early years immediately after launch</a:t>
            </a:r>
          </a:p>
          <a:p>
            <a:pPr lvl="1"/>
            <a:r>
              <a:rPr lang="en-GB" sz="1600" dirty="0"/>
              <a:t>We need to be really sure as a community that we have ways to properly and fully assess value or investment may go elsewhere</a:t>
            </a:r>
          </a:p>
          <a:p>
            <a:pPr marL="0" indent="0">
              <a:buNone/>
            </a:pPr>
            <a:r>
              <a:rPr lang="en-GB" sz="1800" dirty="0"/>
              <a:t>2. Landscape analysis has identified some positive changes that could be made in the following areas: </a:t>
            </a:r>
          </a:p>
          <a:p>
            <a:pPr lvl="1"/>
            <a:r>
              <a:rPr lang="en-GB" sz="1600" dirty="0"/>
              <a:t>Valuation frameworks and inclusion of new metrics including patient centric measures; </a:t>
            </a:r>
          </a:p>
          <a:p>
            <a:pPr lvl="1"/>
            <a:r>
              <a:rPr lang="en-GB" sz="1600" dirty="0"/>
              <a:t>Contracting &amp; payment models; and </a:t>
            </a:r>
          </a:p>
          <a:p>
            <a:pPr lvl="1"/>
            <a:r>
              <a:rPr lang="en-GB" sz="1600" dirty="0"/>
              <a:t>Evidence generation, </a:t>
            </a:r>
            <a:r>
              <a:rPr lang="en-GB" sz="1600" dirty="0" err="1"/>
              <a:t>esp</a:t>
            </a:r>
            <a:r>
              <a:rPr lang="en-GB" sz="1600" dirty="0"/>
              <a:t> RWD. </a:t>
            </a:r>
          </a:p>
          <a:p>
            <a:pPr marL="0" indent="0">
              <a:buNone/>
            </a:pPr>
            <a:r>
              <a:rPr lang="en-GB" sz="1800" dirty="0"/>
              <a:t>3. Some issues that arise are familiar statistical and evidence quality questions around small populations and RWD. Others feel rather new and may have aspects specific to RM/AT: </a:t>
            </a:r>
          </a:p>
          <a:p>
            <a:pPr lvl="1"/>
            <a:r>
              <a:rPr lang="en-GB" sz="1600" dirty="0"/>
              <a:t>Lifetime horizon; and </a:t>
            </a:r>
          </a:p>
          <a:p>
            <a:pPr lvl="1"/>
            <a:r>
              <a:rPr lang="en-GB" sz="1600" dirty="0"/>
              <a:t>Patient end points beyond impacts on clinical measures or health system utilisation.</a:t>
            </a:r>
          </a:p>
          <a:p>
            <a:endParaRPr lang="en-GB" dirty="0"/>
          </a:p>
        </p:txBody>
      </p:sp>
    </p:spTree>
    <p:extLst>
      <p:ext uri="{BB962C8B-B14F-4D97-AF65-F5344CB8AC3E}">
        <p14:creationId xmlns:p14="http://schemas.microsoft.com/office/powerpoint/2010/main" val="371184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1F4B1-46B9-4F2D-A696-1DAC13127D73}"/>
              </a:ext>
            </a:extLst>
          </p:cNvPr>
          <p:cNvSpPr txBox="1"/>
          <p:nvPr/>
        </p:nvSpPr>
        <p:spPr>
          <a:xfrm>
            <a:off x="556591" y="1669774"/>
            <a:ext cx="8097079" cy="2676939"/>
          </a:xfrm>
          <a:prstGeom prst="rect">
            <a:avLst/>
          </a:prstGeom>
          <a:noFill/>
        </p:spPr>
        <p:txBody>
          <a:bodyPr wrap="square" rtlCol="0">
            <a:noAutofit/>
          </a:bodyPr>
          <a:lstStyle/>
          <a:p>
            <a:pPr>
              <a:lnSpc>
                <a:spcPct val="90000"/>
              </a:lnSpc>
              <a:spcBef>
                <a:spcPts val="1200"/>
              </a:spcBef>
            </a:pPr>
            <a:r>
              <a:rPr lang="en-IE" i="1" dirty="0"/>
              <a:t>The views expressed in this presentation are in my individual capacity and do not reflect the views or official policy or position of my employer.  Any strategy and possible future developments are subject to change and may be changed at any time for any reason without notice.</a:t>
            </a:r>
            <a:endParaRPr lang="en-GB" dirty="0"/>
          </a:p>
          <a:p>
            <a:pPr marL="171450" indent="-171450">
              <a:lnSpc>
                <a:spcPct val="90000"/>
              </a:lnSpc>
              <a:spcBef>
                <a:spcPts val="1200"/>
              </a:spcBef>
              <a:buFont typeface="Arial" panose="020B0604020202020204" pitchFamily="34" charset="0"/>
              <a:buChar char="•"/>
            </a:pPr>
            <a:endParaRPr lang="en-GB" sz="2000" dirty="0" err="1">
              <a:solidFill>
                <a:schemeClr val="tx2"/>
              </a:solidFill>
            </a:endParaRPr>
          </a:p>
        </p:txBody>
      </p:sp>
    </p:spTree>
    <p:extLst>
      <p:ext uri="{BB962C8B-B14F-4D97-AF65-F5344CB8AC3E}">
        <p14:creationId xmlns:p14="http://schemas.microsoft.com/office/powerpoint/2010/main" val="183314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320040" y="1171146"/>
            <a:ext cx="8458200" cy="4980274"/>
          </a:xfrm>
        </p:spPr>
        <p:txBody>
          <a:bodyPr/>
          <a:lstStyle/>
          <a:p>
            <a:r>
              <a:rPr lang="en-GB" dirty="0"/>
              <a:t>Economics of Gene Therapy and other Advanced Therapies</a:t>
            </a:r>
          </a:p>
          <a:p>
            <a:pPr lvl="1"/>
            <a:r>
              <a:rPr lang="en-GB" dirty="0"/>
              <a:t>Analysis from Diego </a:t>
            </a:r>
            <a:r>
              <a:rPr lang="en-GB" dirty="0" err="1"/>
              <a:t>Ardigo</a:t>
            </a:r>
            <a:r>
              <a:rPr lang="en-GB" dirty="0"/>
              <a:t>, </a:t>
            </a:r>
            <a:r>
              <a:rPr lang="en-GB" dirty="0" err="1"/>
              <a:t>Chiesi</a:t>
            </a:r>
            <a:r>
              <a:rPr lang="en-GB" dirty="0"/>
              <a:t> and Therapies Committee chair of </a:t>
            </a:r>
            <a:r>
              <a:rPr lang="en-GB" dirty="0" err="1"/>
              <a:t>IRDiRC</a:t>
            </a:r>
            <a:r>
              <a:rPr lang="en-GB" dirty="0"/>
              <a:t>  </a:t>
            </a:r>
          </a:p>
          <a:p>
            <a:r>
              <a:rPr lang="en-GB" dirty="0"/>
              <a:t>Value Frameworks for Advanced Therapies and Regenerative Medicines</a:t>
            </a:r>
          </a:p>
          <a:p>
            <a:pPr lvl="1"/>
            <a:r>
              <a:rPr lang="en-GB" dirty="0"/>
              <a:t>Analysis from IQVIA, ARM Foundation and CIRM project led by John Doyle (now at Pfizer)</a:t>
            </a:r>
          </a:p>
          <a:p>
            <a:r>
              <a:rPr lang="en-GB" dirty="0"/>
              <a:t>What does this mean for Pfizer and our evidence and access planning?</a:t>
            </a:r>
          </a:p>
          <a:p>
            <a:pPr lvl="1"/>
            <a:r>
              <a:rPr lang="en-GB" dirty="0"/>
              <a:t>Me</a:t>
            </a:r>
          </a:p>
          <a:p>
            <a:pPr marL="0" indent="0">
              <a:buNone/>
            </a:pPr>
            <a:endParaRPr lang="en-GB" dirty="0"/>
          </a:p>
        </p:txBody>
      </p:sp>
    </p:spTree>
    <p:extLst>
      <p:ext uri="{BB962C8B-B14F-4D97-AF65-F5344CB8AC3E}">
        <p14:creationId xmlns:p14="http://schemas.microsoft.com/office/powerpoint/2010/main" val="369736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0BFC-90A5-431C-80AA-5004CB37175E}"/>
              </a:ext>
            </a:extLst>
          </p:cNvPr>
          <p:cNvSpPr>
            <a:spLocks noGrp="1"/>
          </p:cNvSpPr>
          <p:nvPr>
            <p:ph type="title"/>
          </p:nvPr>
        </p:nvSpPr>
        <p:spPr/>
        <p:txBody>
          <a:bodyPr/>
          <a:lstStyle/>
          <a:p>
            <a:r>
              <a:rPr lang="en-GB" dirty="0"/>
              <a:t>Gene Therapy vs Chronic Treatments</a:t>
            </a:r>
          </a:p>
        </p:txBody>
      </p:sp>
      <p:sp>
        <p:nvSpPr>
          <p:cNvPr id="4" name="Text Placeholder 3">
            <a:extLst>
              <a:ext uri="{FF2B5EF4-FFF2-40B4-BE49-F238E27FC236}">
                <a16:creationId xmlns:a16="http://schemas.microsoft.com/office/drawing/2014/main" id="{CD9E4201-6441-44BC-A331-DEF30343217A}"/>
              </a:ext>
            </a:extLst>
          </p:cNvPr>
          <p:cNvSpPr>
            <a:spLocks noGrp="1"/>
          </p:cNvSpPr>
          <p:nvPr>
            <p:ph type="body" sz="quarter" idx="15"/>
          </p:nvPr>
        </p:nvSpPr>
        <p:spPr/>
        <p:txBody>
          <a:bodyPr/>
          <a:lstStyle/>
          <a:p>
            <a:r>
              <a:rPr lang="en-GB" dirty="0"/>
              <a:t>Patients treated over time</a:t>
            </a:r>
          </a:p>
        </p:txBody>
      </p:sp>
      <p:sp>
        <p:nvSpPr>
          <p:cNvPr id="5" name="Text Placeholder 4">
            <a:extLst>
              <a:ext uri="{FF2B5EF4-FFF2-40B4-BE49-F238E27FC236}">
                <a16:creationId xmlns:a16="http://schemas.microsoft.com/office/drawing/2014/main" id="{B299B76D-DB9C-4F8E-8026-00DC5AA74658}"/>
              </a:ext>
            </a:extLst>
          </p:cNvPr>
          <p:cNvSpPr>
            <a:spLocks noGrp="1"/>
          </p:cNvSpPr>
          <p:nvPr>
            <p:ph type="body" sz="quarter" idx="16"/>
          </p:nvPr>
        </p:nvSpPr>
        <p:spPr/>
        <p:txBody>
          <a:bodyPr/>
          <a:lstStyle/>
          <a:p>
            <a:r>
              <a:rPr lang="en-US" dirty="0">
                <a:solidFill>
                  <a:prstClr val="black">
                    <a:tint val="75000"/>
                  </a:prstClr>
                </a:solidFill>
                <a:latin typeface="Calibri" panose="020F0502020204030204"/>
              </a:rPr>
              <a:t>| ATMP development sustainability | D. </a:t>
            </a:r>
            <a:r>
              <a:rPr lang="en-US" dirty="0" err="1">
                <a:solidFill>
                  <a:prstClr val="black">
                    <a:tint val="75000"/>
                  </a:prstClr>
                </a:solidFill>
                <a:latin typeface="Calibri" panose="020F0502020204030204"/>
              </a:rPr>
              <a:t>Ardigó</a:t>
            </a:r>
            <a:r>
              <a:rPr lang="en-US" dirty="0">
                <a:solidFill>
                  <a:prstClr val="black">
                    <a:tint val="75000"/>
                  </a:prstClr>
                </a:solidFill>
                <a:latin typeface="Calibri" panose="020F0502020204030204"/>
              </a:rPr>
              <a:t> | 20 Mar 2019 | PPMA2019 |</a:t>
            </a:r>
            <a:endParaRPr lang="it-IT" dirty="0">
              <a:solidFill>
                <a:prstClr val="black">
                  <a:tint val="75000"/>
                </a:prstClr>
              </a:solidFill>
              <a:latin typeface="Calibri" panose="020F0502020204030204"/>
            </a:endParaRPr>
          </a:p>
        </p:txBody>
      </p:sp>
      <p:pic>
        <p:nvPicPr>
          <p:cNvPr id="6" name="Immagine 4">
            <a:extLst>
              <a:ext uri="{FF2B5EF4-FFF2-40B4-BE49-F238E27FC236}">
                <a16:creationId xmlns:a16="http://schemas.microsoft.com/office/drawing/2014/main" id="{D5C4E9E0-E1E1-4383-8055-E405B2D6E935}"/>
              </a:ext>
            </a:extLst>
          </p:cNvPr>
          <p:cNvPicPr>
            <a:picLocks noChangeAspect="1"/>
          </p:cNvPicPr>
          <p:nvPr/>
        </p:nvPicPr>
        <p:blipFill>
          <a:blip r:embed="rId2"/>
          <a:stretch>
            <a:fillRect/>
          </a:stretch>
        </p:blipFill>
        <p:spPr>
          <a:xfrm>
            <a:off x="132336" y="1486265"/>
            <a:ext cx="8879327" cy="2809069"/>
          </a:xfrm>
          <a:prstGeom prst="rect">
            <a:avLst/>
          </a:prstGeom>
        </p:spPr>
      </p:pic>
      <p:sp>
        <p:nvSpPr>
          <p:cNvPr id="7" name="CasellaDiTesto 7">
            <a:extLst>
              <a:ext uri="{FF2B5EF4-FFF2-40B4-BE49-F238E27FC236}">
                <a16:creationId xmlns:a16="http://schemas.microsoft.com/office/drawing/2014/main" id="{7FFFE399-BBCB-48A2-932A-0F67A35E4C03}"/>
              </a:ext>
            </a:extLst>
          </p:cNvPr>
          <p:cNvSpPr txBox="1"/>
          <p:nvPr/>
        </p:nvSpPr>
        <p:spPr>
          <a:xfrm>
            <a:off x="2450606" y="4404676"/>
            <a:ext cx="6229568" cy="1762021"/>
          </a:xfrm>
          <a:prstGeom prst="rect">
            <a:avLst/>
          </a:prstGeom>
          <a:noFill/>
        </p:spPr>
        <p:txBody>
          <a:bodyPr wrap="square" rtlCol="0">
            <a:spAutoFit/>
          </a:bodyPr>
          <a:lstStyle/>
          <a:p>
            <a:pPr marL="214313" indent="-214313" defTabSz="457200">
              <a:spcBef>
                <a:spcPts val="300"/>
              </a:spcBef>
              <a:buFont typeface="Arial" panose="020B0604020202020204" pitchFamily="34" charset="0"/>
              <a:buChar char="•"/>
            </a:pPr>
            <a:r>
              <a:rPr lang="en-US" sz="1600" dirty="0">
                <a:solidFill>
                  <a:srgbClr val="44546A"/>
                </a:solidFill>
                <a:latin typeface="Calibri" panose="020F0502020204030204"/>
              </a:rPr>
              <a:t>Prevalence = 1 / million inhabitants (~500 prevalent cases in EU)</a:t>
            </a:r>
          </a:p>
          <a:p>
            <a:pPr marL="214313" indent="-214313" defTabSz="457200">
              <a:spcBef>
                <a:spcPts val="300"/>
              </a:spcBef>
              <a:buFont typeface="Arial" panose="020B0604020202020204" pitchFamily="34" charset="0"/>
              <a:buChar char="•"/>
            </a:pPr>
            <a:r>
              <a:rPr lang="en-US" sz="1600" dirty="0">
                <a:solidFill>
                  <a:srgbClr val="44546A"/>
                </a:solidFill>
                <a:latin typeface="Calibri" panose="020F0502020204030204"/>
              </a:rPr>
              <a:t>Proportion eligible to treatment = 50%</a:t>
            </a:r>
          </a:p>
          <a:p>
            <a:pPr marL="214313" indent="-214313" defTabSz="457200">
              <a:spcBef>
                <a:spcPts val="300"/>
              </a:spcBef>
              <a:buFont typeface="Arial" panose="020B0604020202020204" pitchFamily="34" charset="0"/>
              <a:buChar char="•"/>
            </a:pPr>
            <a:r>
              <a:rPr lang="en-US" sz="1600" dirty="0">
                <a:solidFill>
                  <a:srgbClr val="44546A"/>
                </a:solidFill>
                <a:latin typeface="Calibri" panose="020F0502020204030204"/>
              </a:rPr>
              <a:t>Eligible patients undergoing treatment = 50%</a:t>
            </a:r>
          </a:p>
          <a:p>
            <a:pPr marL="214313" indent="-214313" defTabSz="457200">
              <a:spcBef>
                <a:spcPts val="300"/>
              </a:spcBef>
              <a:buFont typeface="Arial" panose="020B0604020202020204" pitchFamily="34" charset="0"/>
              <a:buChar char="•"/>
            </a:pPr>
            <a:r>
              <a:rPr lang="en-US" sz="1600" dirty="0">
                <a:solidFill>
                  <a:srgbClr val="44546A"/>
                </a:solidFill>
                <a:latin typeface="Calibri" panose="020F0502020204030204"/>
              </a:rPr>
              <a:t>Yearly incident cases = 1/10</a:t>
            </a:r>
            <a:r>
              <a:rPr lang="en-US" sz="1600" baseline="30000" dirty="0">
                <a:solidFill>
                  <a:srgbClr val="44546A"/>
                </a:solidFill>
                <a:latin typeface="Calibri" panose="020F0502020204030204"/>
              </a:rPr>
              <a:t>th</a:t>
            </a:r>
            <a:r>
              <a:rPr lang="en-US" sz="1600" dirty="0">
                <a:solidFill>
                  <a:srgbClr val="44546A"/>
                </a:solidFill>
                <a:latin typeface="Calibri" panose="020F0502020204030204"/>
              </a:rPr>
              <a:t> of prevalent cases</a:t>
            </a:r>
          </a:p>
          <a:p>
            <a:pPr marL="214313" indent="-214313" defTabSz="457200">
              <a:spcBef>
                <a:spcPts val="300"/>
              </a:spcBef>
              <a:buFont typeface="Arial" panose="020B0604020202020204" pitchFamily="34" charset="0"/>
              <a:buChar char="•"/>
            </a:pPr>
            <a:r>
              <a:rPr lang="en-US" sz="1600" dirty="0">
                <a:solidFill>
                  <a:srgbClr val="44546A"/>
                </a:solidFill>
                <a:latin typeface="Calibri" panose="020F0502020204030204"/>
              </a:rPr>
              <a:t>Adherence to treatment = 85% (drop out of 15%/ year)</a:t>
            </a:r>
          </a:p>
          <a:p>
            <a:pPr marL="214313" indent="-214313" defTabSz="457200">
              <a:spcBef>
                <a:spcPts val="300"/>
              </a:spcBef>
              <a:buFont typeface="Arial" panose="020B0604020202020204" pitchFamily="34" charset="0"/>
              <a:buChar char="•"/>
            </a:pPr>
            <a:r>
              <a:rPr lang="en-US" sz="1600" dirty="0">
                <a:solidFill>
                  <a:srgbClr val="44546A"/>
                </a:solidFill>
                <a:latin typeface="Calibri" panose="020F0502020204030204"/>
              </a:rPr>
              <a:t>Prevalent cases treated within the 4</a:t>
            </a:r>
            <a:r>
              <a:rPr lang="en-US" sz="1600" baseline="30000" dirty="0">
                <a:solidFill>
                  <a:srgbClr val="44546A"/>
                </a:solidFill>
                <a:latin typeface="Calibri" panose="020F0502020204030204"/>
              </a:rPr>
              <a:t>th</a:t>
            </a:r>
            <a:r>
              <a:rPr lang="en-US" sz="1600" dirty="0">
                <a:solidFill>
                  <a:srgbClr val="44546A"/>
                </a:solidFill>
                <a:latin typeface="Calibri" panose="020F0502020204030204"/>
              </a:rPr>
              <a:t> year from launch</a:t>
            </a:r>
          </a:p>
        </p:txBody>
      </p:sp>
      <p:sp>
        <p:nvSpPr>
          <p:cNvPr id="8" name="CasellaDiTesto 8">
            <a:extLst>
              <a:ext uri="{FF2B5EF4-FFF2-40B4-BE49-F238E27FC236}">
                <a16:creationId xmlns:a16="http://schemas.microsoft.com/office/drawing/2014/main" id="{66436944-CF2E-46F2-9412-695FCFE6ED38}"/>
              </a:ext>
            </a:extLst>
          </p:cNvPr>
          <p:cNvSpPr txBox="1"/>
          <p:nvPr/>
        </p:nvSpPr>
        <p:spPr>
          <a:xfrm>
            <a:off x="957462" y="4423808"/>
            <a:ext cx="1496832" cy="1717068"/>
          </a:xfrm>
          <a:prstGeom prst="rect">
            <a:avLst/>
          </a:prstGeom>
          <a:solidFill>
            <a:schemeClr val="tx1"/>
          </a:solidFill>
          <a:effectLst>
            <a:outerShdw blurRad="63500" sx="102000" sy="102000" algn="ctr" rotWithShape="0">
              <a:prstClr val="black">
                <a:alpha val="40000"/>
              </a:prstClr>
            </a:outerShdw>
          </a:effectLst>
        </p:spPr>
        <p:txBody>
          <a:bodyPr wrap="square" rtlCol="0" anchor="ctr">
            <a:noAutofit/>
          </a:bodyPr>
          <a:lstStyle/>
          <a:p>
            <a:pPr algn="ctr" defTabSz="457200"/>
            <a:r>
              <a:rPr lang="en-US" sz="1600" b="1" dirty="0">
                <a:solidFill>
                  <a:prstClr val="white"/>
                </a:solidFill>
                <a:latin typeface="Calibri" panose="020F0502020204030204"/>
              </a:rPr>
              <a:t>Key Assumptions</a:t>
            </a:r>
          </a:p>
        </p:txBody>
      </p:sp>
    </p:spTree>
    <p:extLst>
      <p:ext uri="{BB962C8B-B14F-4D97-AF65-F5344CB8AC3E}">
        <p14:creationId xmlns:p14="http://schemas.microsoft.com/office/powerpoint/2010/main" val="63593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17AB1-1F59-4016-8694-B3627E84142F}"/>
              </a:ext>
            </a:extLst>
          </p:cNvPr>
          <p:cNvSpPr>
            <a:spLocks noGrp="1"/>
          </p:cNvSpPr>
          <p:nvPr>
            <p:ph type="title"/>
          </p:nvPr>
        </p:nvSpPr>
        <p:spPr/>
        <p:txBody>
          <a:bodyPr/>
          <a:lstStyle/>
          <a:p>
            <a:r>
              <a:rPr lang="en-GB" dirty="0"/>
              <a:t>Gene Therapy vs Chronic Treatments</a:t>
            </a:r>
          </a:p>
        </p:txBody>
      </p:sp>
      <p:sp>
        <p:nvSpPr>
          <p:cNvPr id="4" name="Text Placeholder 3">
            <a:extLst>
              <a:ext uri="{FF2B5EF4-FFF2-40B4-BE49-F238E27FC236}">
                <a16:creationId xmlns:a16="http://schemas.microsoft.com/office/drawing/2014/main" id="{3004E3D9-3B6E-4ED7-A3CA-DC47EC6D0DB2}"/>
              </a:ext>
            </a:extLst>
          </p:cNvPr>
          <p:cNvSpPr>
            <a:spLocks noGrp="1"/>
          </p:cNvSpPr>
          <p:nvPr>
            <p:ph type="body" sz="quarter" idx="15"/>
          </p:nvPr>
        </p:nvSpPr>
        <p:spPr>
          <a:xfrm>
            <a:off x="320040" y="1081782"/>
            <a:ext cx="8458200" cy="415018"/>
          </a:xfrm>
        </p:spPr>
        <p:txBody>
          <a:bodyPr/>
          <a:lstStyle/>
          <a:p>
            <a:r>
              <a:rPr lang="en-GB" dirty="0"/>
              <a:t>Spending per patient</a:t>
            </a:r>
          </a:p>
        </p:txBody>
      </p:sp>
      <p:sp>
        <p:nvSpPr>
          <p:cNvPr id="5" name="Text Placeholder 4">
            <a:extLst>
              <a:ext uri="{FF2B5EF4-FFF2-40B4-BE49-F238E27FC236}">
                <a16:creationId xmlns:a16="http://schemas.microsoft.com/office/drawing/2014/main" id="{D11DC602-1E97-4A33-8A22-2FF9F8AD3453}"/>
              </a:ext>
            </a:extLst>
          </p:cNvPr>
          <p:cNvSpPr>
            <a:spLocks noGrp="1"/>
          </p:cNvSpPr>
          <p:nvPr>
            <p:ph type="body" sz="quarter" idx="16"/>
          </p:nvPr>
        </p:nvSpPr>
        <p:spPr/>
        <p:txBody>
          <a:bodyPr/>
          <a:lstStyle/>
          <a:p>
            <a:r>
              <a:rPr lang="en-US" dirty="0">
                <a:solidFill>
                  <a:prstClr val="black">
                    <a:tint val="75000"/>
                  </a:prstClr>
                </a:solidFill>
                <a:latin typeface="Calibri" panose="020F0502020204030204"/>
              </a:rPr>
              <a:t>| ATMP development sustainability | D. </a:t>
            </a:r>
            <a:r>
              <a:rPr lang="en-US" dirty="0" err="1">
                <a:solidFill>
                  <a:prstClr val="black">
                    <a:tint val="75000"/>
                  </a:prstClr>
                </a:solidFill>
                <a:latin typeface="Calibri" panose="020F0502020204030204"/>
              </a:rPr>
              <a:t>Ardigó</a:t>
            </a:r>
            <a:r>
              <a:rPr lang="en-US" dirty="0">
                <a:solidFill>
                  <a:prstClr val="black">
                    <a:tint val="75000"/>
                  </a:prstClr>
                </a:solidFill>
                <a:latin typeface="Calibri" panose="020F0502020204030204"/>
              </a:rPr>
              <a:t> | 20 Mar 2019 | PPMA2019 |</a:t>
            </a:r>
            <a:endParaRPr lang="en-GB" dirty="0"/>
          </a:p>
        </p:txBody>
      </p:sp>
      <p:pic>
        <p:nvPicPr>
          <p:cNvPr id="8" name="Immagine 4">
            <a:extLst>
              <a:ext uri="{FF2B5EF4-FFF2-40B4-BE49-F238E27FC236}">
                <a16:creationId xmlns:a16="http://schemas.microsoft.com/office/drawing/2014/main" id="{C0CD940E-AF64-4262-8D98-1DAA5322F6EC}"/>
              </a:ext>
            </a:extLst>
          </p:cNvPr>
          <p:cNvPicPr>
            <a:picLocks noChangeAspect="1"/>
          </p:cNvPicPr>
          <p:nvPr/>
        </p:nvPicPr>
        <p:blipFill>
          <a:blip r:embed="rId2"/>
          <a:stretch>
            <a:fillRect/>
          </a:stretch>
        </p:blipFill>
        <p:spPr>
          <a:xfrm>
            <a:off x="39756" y="1556327"/>
            <a:ext cx="9068747" cy="4355385"/>
          </a:xfrm>
          <a:prstGeom prst="rect">
            <a:avLst/>
          </a:prstGeom>
        </p:spPr>
      </p:pic>
    </p:spTree>
    <p:extLst>
      <p:ext uri="{BB962C8B-B14F-4D97-AF65-F5344CB8AC3E}">
        <p14:creationId xmlns:p14="http://schemas.microsoft.com/office/powerpoint/2010/main" val="1266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FF53-A145-4495-A031-75872B22F476}"/>
              </a:ext>
            </a:extLst>
          </p:cNvPr>
          <p:cNvSpPr>
            <a:spLocks noGrp="1"/>
          </p:cNvSpPr>
          <p:nvPr>
            <p:ph type="title"/>
          </p:nvPr>
        </p:nvSpPr>
        <p:spPr/>
        <p:txBody>
          <a:bodyPr/>
          <a:lstStyle/>
          <a:p>
            <a:r>
              <a:rPr lang="en-US" sz="3200" dirty="0" err="1"/>
              <a:t>R.o.I</a:t>
            </a:r>
            <a:r>
              <a:rPr lang="en-US" sz="3200" dirty="0"/>
              <a:t>. for a Hypothetical ATMP</a:t>
            </a:r>
            <a:endParaRPr lang="en-GB" dirty="0"/>
          </a:p>
        </p:txBody>
      </p:sp>
      <p:sp>
        <p:nvSpPr>
          <p:cNvPr id="4" name="Text Placeholder 3">
            <a:extLst>
              <a:ext uri="{FF2B5EF4-FFF2-40B4-BE49-F238E27FC236}">
                <a16:creationId xmlns:a16="http://schemas.microsoft.com/office/drawing/2014/main" id="{47EFC19A-0698-41DD-9145-3A82D649B0AC}"/>
              </a:ext>
            </a:extLst>
          </p:cNvPr>
          <p:cNvSpPr>
            <a:spLocks noGrp="1"/>
          </p:cNvSpPr>
          <p:nvPr>
            <p:ph type="body" sz="quarter" idx="15"/>
          </p:nvPr>
        </p:nvSpPr>
        <p:spPr/>
        <p:txBody>
          <a:bodyPr/>
          <a:lstStyle/>
          <a:p>
            <a:r>
              <a:rPr lang="en-GB" sz="1800" dirty="0"/>
              <a:t>“</a:t>
            </a:r>
            <a:r>
              <a:rPr lang="en-US" sz="1800" i="1" dirty="0"/>
              <a:t>Fictional example with unrealistically conservative cost assumptions”</a:t>
            </a:r>
            <a:endParaRPr lang="en-GB" sz="1800" dirty="0"/>
          </a:p>
        </p:txBody>
      </p:sp>
      <p:sp>
        <p:nvSpPr>
          <p:cNvPr id="5" name="Text Placeholder 4">
            <a:extLst>
              <a:ext uri="{FF2B5EF4-FFF2-40B4-BE49-F238E27FC236}">
                <a16:creationId xmlns:a16="http://schemas.microsoft.com/office/drawing/2014/main" id="{97C91208-D24E-4ED0-B031-4277D0956C45}"/>
              </a:ext>
            </a:extLst>
          </p:cNvPr>
          <p:cNvSpPr>
            <a:spLocks noGrp="1"/>
          </p:cNvSpPr>
          <p:nvPr>
            <p:ph type="body" sz="quarter" idx="16"/>
          </p:nvPr>
        </p:nvSpPr>
        <p:spPr/>
        <p:txBody>
          <a:bodyPr/>
          <a:lstStyle/>
          <a:p>
            <a:r>
              <a:rPr lang="en-US" i="1" dirty="0" err="1">
                <a:solidFill>
                  <a:prstClr val="black">
                    <a:lumMod val="65000"/>
                    <a:lumOff val="35000"/>
                  </a:prstClr>
                </a:solidFill>
                <a:latin typeface="Calibri" panose="020F0502020204030204"/>
              </a:rPr>
              <a:t>DiMasi</a:t>
            </a:r>
            <a:r>
              <a:rPr lang="en-US" i="1" dirty="0">
                <a:solidFill>
                  <a:prstClr val="black">
                    <a:lumMod val="65000"/>
                    <a:lumOff val="35000"/>
                  </a:prstClr>
                </a:solidFill>
                <a:latin typeface="Calibri" panose="020F0502020204030204"/>
              </a:rPr>
              <a:t> JA et al. J Health Econ. 2016		 Prasad V et al. JAMA Intern Med 2017;</a:t>
            </a:r>
          </a:p>
          <a:p>
            <a:r>
              <a:rPr lang="en-US" dirty="0">
                <a:solidFill>
                  <a:prstClr val="black">
                    <a:tint val="75000"/>
                  </a:prstClr>
                </a:solidFill>
                <a:latin typeface="Calibri" panose="020F0502020204030204"/>
              </a:rPr>
              <a:t>| ATMP development sustainability | D. </a:t>
            </a:r>
            <a:r>
              <a:rPr lang="en-US" dirty="0" err="1">
                <a:solidFill>
                  <a:prstClr val="black">
                    <a:tint val="75000"/>
                  </a:prstClr>
                </a:solidFill>
                <a:latin typeface="Calibri" panose="020F0502020204030204"/>
              </a:rPr>
              <a:t>Ardigó</a:t>
            </a:r>
            <a:r>
              <a:rPr lang="en-US" dirty="0">
                <a:solidFill>
                  <a:prstClr val="black">
                    <a:tint val="75000"/>
                  </a:prstClr>
                </a:solidFill>
                <a:latin typeface="Calibri" panose="020F0502020204030204"/>
              </a:rPr>
              <a:t> | 20 Mar 2019 | PPMA2019 |</a:t>
            </a:r>
            <a:endParaRPr lang="it-IT" dirty="0">
              <a:solidFill>
                <a:prstClr val="black">
                  <a:tint val="75000"/>
                </a:prstClr>
              </a:solidFill>
              <a:latin typeface="Calibri" panose="020F0502020204030204"/>
            </a:endParaRPr>
          </a:p>
        </p:txBody>
      </p:sp>
      <p:pic>
        <p:nvPicPr>
          <p:cNvPr id="6" name="Immagine 6">
            <a:extLst>
              <a:ext uri="{FF2B5EF4-FFF2-40B4-BE49-F238E27FC236}">
                <a16:creationId xmlns:a16="http://schemas.microsoft.com/office/drawing/2014/main" id="{D9C37AA3-10EA-42E4-9C6B-E62428444CAD}"/>
              </a:ext>
            </a:extLst>
          </p:cNvPr>
          <p:cNvPicPr>
            <a:picLocks noChangeAspect="1"/>
          </p:cNvPicPr>
          <p:nvPr/>
        </p:nvPicPr>
        <p:blipFill>
          <a:blip r:embed="rId2"/>
          <a:stretch>
            <a:fillRect/>
          </a:stretch>
        </p:blipFill>
        <p:spPr>
          <a:xfrm>
            <a:off x="-1" y="1584745"/>
            <a:ext cx="9144001" cy="2880602"/>
          </a:xfrm>
          <a:prstGeom prst="rect">
            <a:avLst/>
          </a:prstGeom>
        </p:spPr>
      </p:pic>
      <p:sp>
        <p:nvSpPr>
          <p:cNvPr id="7" name="CasellaDiTesto 12">
            <a:extLst>
              <a:ext uri="{FF2B5EF4-FFF2-40B4-BE49-F238E27FC236}">
                <a16:creationId xmlns:a16="http://schemas.microsoft.com/office/drawing/2014/main" id="{ECA3BB07-FB64-4EB8-B79B-0BC9CC1EC1C6}"/>
              </a:ext>
            </a:extLst>
          </p:cNvPr>
          <p:cNvSpPr txBox="1"/>
          <p:nvPr/>
        </p:nvSpPr>
        <p:spPr>
          <a:xfrm>
            <a:off x="291569" y="4575307"/>
            <a:ext cx="1168932" cy="1054135"/>
          </a:xfrm>
          <a:prstGeom prst="rect">
            <a:avLst/>
          </a:prstGeom>
          <a:solidFill>
            <a:schemeClr val="tx1"/>
          </a:solidFill>
          <a:ln w="19050">
            <a:solidFill>
              <a:schemeClr val="tx2"/>
            </a:solidFill>
          </a:ln>
          <a:effectLst>
            <a:outerShdw blurRad="63500" sx="102000" sy="102000" algn="ctr" rotWithShape="0">
              <a:prstClr val="black">
                <a:alpha val="40000"/>
              </a:prstClr>
            </a:outerShdw>
          </a:effectLst>
        </p:spPr>
        <p:txBody>
          <a:bodyPr wrap="square" rtlCol="0" anchor="ctr">
            <a:noAutofit/>
          </a:bodyPr>
          <a:lstStyle/>
          <a:p>
            <a:pPr algn="ctr" defTabSz="457200"/>
            <a:r>
              <a:rPr lang="en-US" sz="1100" b="1" dirty="0">
                <a:solidFill>
                  <a:prstClr val="white"/>
                </a:solidFill>
                <a:latin typeface="Calibri" panose="020F0502020204030204"/>
              </a:rPr>
              <a:t>Key Assumptions</a:t>
            </a:r>
          </a:p>
        </p:txBody>
      </p:sp>
      <p:sp>
        <p:nvSpPr>
          <p:cNvPr id="8" name="CasellaDiTesto 13">
            <a:extLst>
              <a:ext uri="{FF2B5EF4-FFF2-40B4-BE49-F238E27FC236}">
                <a16:creationId xmlns:a16="http://schemas.microsoft.com/office/drawing/2014/main" id="{E416A9EE-F2C4-460B-8AA2-EF05BDFA5A06}"/>
              </a:ext>
            </a:extLst>
          </p:cNvPr>
          <p:cNvSpPr txBox="1"/>
          <p:nvPr/>
        </p:nvSpPr>
        <p:spPr>
          <a:xfrm>
            <a:off x="1460501" y="4575307"/>
            <a:ext cx="7454900" cy="1054135"/>
          </a:xfrm>
          <a:prstGeom prst="rect">
            <a:avLst/>
          </a:prstGeom>
          <a:noFill/>
          <a:ln w="19050">
            <a:solidFill>
              <a:schemeClr val="tx2"/>
            </a:solidFill>
          </a:ln>
        </p:spPr>
        <p:txBody>
          <a:bodyPr wrap="square" rtlCol="0">
            <a:spAutoFit/>
          </a:bodyPr>
          <a:lstStyle/>
          <a:p>
            <a:pPr defTabSz="457200">
              <a:spcBef>
                <a:spcPts val="600"/>
              </a:spcBef>
            </a:pPr>
            <a:r>
              <a:rPr lang="en-US" sz="1050" b="1" dirty="0">
                <a:solidFill>
                  <a:srgbClr val="44546A"/>
                </a:solidFill>
                <a:latin typeface="Calibri" panose="020F0502020204030204"/>
              </a:rPr>
              <a:t>Treatments  </a:t>
            </a:r>
            <a:r>
              <a:rPr lang="en-US" sz="1050" b="1" dirty="0">
                <a:solidFill>
                  <a:srgbClr val="44546A"/>
                </a:solidFill>
                <a:latin typeface="Calibri" panose="020F0502020204030204"/>
                <a:sym typeface="Wingdings" panose="05000000000000000000" pitchFamily="2" charset="2"/>
              </a:rPr>
              <a:t> </a:t>
            </a:r>
            <a:r>
              <a:rPr lang="en-US" sz="1050" dirty="0">
                <a:solidFill>
                  <a:srgbClr val="44546A"/>
                </a:solidFill>
                <a:latin typeface="Calibri" panose="020F0502020204030204"/>
              </a:rPr>
              <a:t>Prevalence = 1/M; Incidence = 1/10</a:t>
            </a:r>
            <a:r>
              <a:rPr lang="en-US" sz="1050" baseline="30000" dirty="0">
                <a:solidFill>
                  <a:srgbClr val="44546A"/>
                </a:solidFill>
                <a:latin typeface="Calibri" panose="020F0502020204030204"/>
              </a:rPr>
              <a:t>th</a:t>
            </a:r>
            <a:r>
              <a:rPr lang="en-US" sz="1050" dirty="0">
                <a:solidFill>
                  <a:srgbClr val="44546A"/>
                </a:solidFill>
                <a:latin typeface="Calibri" panose="020F0502020204030204"/>
              </a:rPr>
              <a:t> of prevalence; Proportion of eligible = 50%; Eligible treated = 50%; Prevalent cases treated in 4 years from launch; No commercial expenses</a:t>
            </a:r>
          </a:p>
          <a:p>
            <a:pPr defTabSz="457200">
              <a:spcBef>
                <a:spcPts val="600"/>
              </a:spcBef>
            </a:pPr>
            <a:r>
              <a:rPr lang="en-US" sz="1050" b="1" dirty="0">
                <a:solidFill>
                  <a:srgbClr val="44546A"/>
                </a:solidFill>
                <a:latin typeface="Calibri" panose="020F0502020204030204"/>
              </a:rPr>
              <a:t>Research and Development </a:t>
            </a:r>
            <a:r>
              <a:rPr lang="en-US" sz="1050" b="1" dirty="0">
                <a:solidFill>
                  <a:srgbClr val="44546A"/>
                </a:solidFill>
                <a:latin typeface="Calibri" panose="020F0502020204030204"/>
                <a:sym typeface="Wingdings" panose="05000000000000000000" pitchFamily="2" charset="2"/>
              </a:rPr>
              <a:t> </a:t>
            </a:r>
            <a:r>
              <a:rPr lang="en-US" sz="1050" dirty="0">
                <a:solidFill>
                  <a:srgbClr val="44546A"/>
                </a:solidFill>
                <a:latin typeface="Calibri" panose="020F0502020204030204"/>
              </a:rPr>
              <a:t>100M € pre-approval (all inclusive)   [</a:t>
            </a:r>
            <a:r>
              <a:rPr lang="en-US" sz="1050" i="1" dirty="0" err="1">
                <a:solidFill>
                  <a:srgbClr val="44546A"/>
                </a:solidFill>
                <a:latin typeface="Calibri" panose="020F0502020204030204"/>
              </a:rPr>
              <a:t>TuftsCenter</a:t>
            </a:r>
            <a:r>
              <a:rPr lang="en-US" sz="1050" i="1" dirty="0">
                <a:solidFill>
                  <a:srgbClr val="44546A"/>
                </a:solidFill>
                <a:latin typeface="Calibri" panose="020F0502020204030204"/>
              </a:rPr>
              <a:t> = 2.7B$; Prasad = 648M$]; </a:t>
            </a:r>
            <a:r>
              <a:rPr lang="en-US" sz="1050" dirty="0">
                <a:solidFill>
                  <a:srgbClr val="44546A"/>
                </a:solidFill>
                <a:latin typeface="Calibri" panose="020F0502020204030204"/>
              </a:rPr>
              <a:t>7 years development; 1M €/ year after approval</a:t>
            </a:r>
          </a:p>
          <a:p>
            <a:pPr marL="0" lvl="1" defTabSz="457200">
              <a:spcBef>
                <a:spcPts val="600"/>
              </a:spcBef>
            </a:pPr>
            <a:r>
              <a:rPr lang="en-US" sz="1050" b="1" dirty="0">
                <a:solidFill>
                  <a:srgbClr val="44546A"/>
                </a:solidFill>
                <a:latin typeface="Calibri" panose="020F0502020204030204"/>
              </a:rPr>
              <a:t>Cost of goods =  </a:t>
            </a:r>
            <a:r>
              <a:rPr lang="en-US" sz="1050" dirty="0">
                <a:solidFill>
                  <a:srgbClr val="44546A"/>
                </a:solidFill>
                <a:latin typeface="Calibri" panose="020F0502020204030204"/>
              </a:rPr>
              <a:t>50K €/ treatment                           </a:t>
            </a:r>
            <a:r>
              <a:rPr lang="en-US" sz="1050" b="1" dirty="0">
                <a:solidFill>
                  <a:srgbClr val="44546A"/>
                </a:solidFill>
                <a:latin typeface="Calibri" panose="020F0502020204030204"/>
              </a:rPr>
              <a:t>PRICE per-patient =  </a:t>
            </a:r>
            <a:r>
              <a:rPr lang="en-US" sz="1050" dirty="0">
                <a:solidFill>
                  <a:srgbClr val="44546A"/>
                </a:solidFill>
                <a:latin typeface="Calibri" panose="020F0502020204030204"/>
              </a:rPr>
              <a:t>100K €  |  500K €  |  1,000K €</a:t>
            </a:r>
          </a:p>
        </p:txBody>
      </p:sp>
    </p:spTree>
    <p:extLst>
      <p:ext uri="{BB962C8B-B14F-4D97-AF65-F5344CB8AC3E}">
        <p14:creationId xmlns:p14="http://schemas.microsoft.com/office/powerpoint/2010/main" val="158110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19CA2-79F1-4CC8-92A8-2F48618BD5CA}"/>
              </a:ext>
            </a:extLst>
          </p:cNvPr>
          <p:cNvSpPr>
            <a:spLocks noGrp="1"/>
          </p:cNvSpPr>
          <p:nvPr>
            <p:ph type="title"/>
          </p:nvPr>
        </p:nvSpPr>
        <p:spPr/>
        <p:txBody>
          <a:bodyPr/>
          <a:lstStyle/>
          <a:p>
            <a:r>
              <a:rPr lang="en-GB" dirty="0"/>
              <a:t>Value Frameworks for Advanced Therapies</a:t>
            </a:r>
          </a:p>
        </p:txBody>
      </p:sp>
      <p:sp>
        <p:nvSpPr>
          <p:cNvPr id="4" name="Text Placeholder 3">
            <a:extLst>
              <a:ext uri="{FF2B5EF4-FFF2-40B4-BE49-F238E27FC236}">
                <a16:creationId xmlns:a16="http://schemas.microsoft.com/office/drawing/2014/main" id="{C0B06265-EAC7-44A0-8D88-9B8030D9E836}"/>
              </a:ext>
            </a:extLst>
          </p:cNvPr>
          <p:cNvSpPr>
            <a:spLocks noGrp="1"/>
          </p:cNvSpPr>
          <p:nvPr>
            <p:ph type="body" sz="quarter" idx="15"/>
          </p:nvPr>
        </p:nvSpPr>
        <p:spPr/>
        <p:txBody>
          <a:bodyPr/>
          <a:lstStyle/>
          <a:p>
            <a:r>
              <a:rPr lang="en-GB" dirty="0"/>
              <a:t>Advanced Therapies face specific challenges to demonstrate value to stakeholders</a:t>
            </a:r>
          </a:p>
        </p:txBody>
      </p:sp>
      <p:sp>
        <p:nvSpPr>
          <p:cNvPr id="5" name="Text Placeholder 4">
            <a:extLst>
              <a:ext uri="{FF2B5EF4-FFF2-40B4-BE49-F238E27FC236}">
                <a16:creationId xmlns:a16="http://schemas.microsoft.com/office/drawing/2014/main" id="{7A0F418F-2569-4DE2-A271-D8A0F8DE62C9}"/>
              </a:ext>
            </a:extLst>
          </p:cNvPr>
          <p:cNvSpPr>
            <a:spLocks noGrp="1"/>
          </p:cNvSpPr>
          <p:nvPr>
            <p:ph type="body" sz="quarter" idx="16"/>
          </p:nvPr>
        </p:nvSpPr>
        <p:spPr/>
        <p:txBody>
          <a:bodyPr/>
          <a:lstStyle/>
          <a:p>
            <a:r>
              <a:rPr lang="en-GB" dirty="0"/>
              <a:t>“First of Its Kind” Economic Impact Landscape Analysis of regenerative medicine advanced therapy. CIRM, ARM Foundation, IQVIA 2019 </a:t>
            </a:r>
          </a:p>
        </p:txBody>
      </p:sp>
      <p:pic>
        <p:nvPicPr>
          <p:cNvPr id="9" name="Picture 8">
            <a:extLst>
              <a:ext uri="{FF2B5EF4-FFF2-40B4-BE49-F238E27FC236}">
                <a16:creationId xmlns:a16="http://schemas.microsoft.com/office/drawing/2014/main" id="{9D1F43A3-9110-47EC-BC85-629F24E7F426}"/>
              </a:ext>
            </a:extLst>
          </p:cNvPr>
          <p:cNvPicPr>
            <a:picLocks noChangeAspect="1"/>
          </p:cNvPicPr>
          <p:nvPr/>
        </p:nvPicPr>
        <p:blipFill>
          <a:blip r:embed="rId2"/>
          <a:stretch>
            <a:fillRect/>
          </a:stretch>
        </p:blipFill>
        <p:spPr>
          <a:xfrm>
            <a:off x="0" y="1834495"/>
            <a:ext cx="9144000" cy="3753337"/>
          </a:xfrm>
          <a:prstGeom prst="rect">
            <a:avLst/>
          </a:prstGeom>
        </p:spPr>
      </p:pic>
    </p:spTree>
    <p:extLst>
      <p:ext uri="{BB962C8B-B14F-4D97-AF65-F5344CB8AC3E}">
        <p14:creationId xmlns:p14="http://schemas.microsoft.com/office/powerpoint/2010/main" val="72083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4FA0-F926-4002-83C7-E66B57F5881B}"/>
              </a:ext>
            </a:extLst>
          </p:cNvPr>
          <p:cNvSpPr>
            <a:spLocks noGrp="1"/>
          </p:cNvSpPr>
          <p:nvPr>
            <p:ph type="title"/>
          </p:nvPr>
        </p:nvSpPr>
        <p:spPr/>
        <p:txBody>
          <a:bodyPr/>
          <a:lstStyle/>
          <a:p>
            <a:r>
              <a:rPr lang="en-GB" dirty="0"/>
              <a:t>Case studies highlight some common problems </a:t>
            </a:r>
          </a:p>
        </p:txBody>
      </p:sp>
      <p:sp>
        <p:nvSpPr>
          <p:cNvPr id="4" name="Text Placeholder 3">
            <a:extLst>
              <a:ext uri="{FF2B5EF4-FFF2-40B4-BE49-F238E27FC236}">
                <a16:creationId xmlns:a16="http://schemas.microsoft.com/office/drawing/2014/main" id="{C2B4AFB3-0712-47EB-817F-6AF65644CD54}"/>
              </a:ext>
            </a:extLst>
          </p:cNvPr>
          <p:cNvSpPr>
            <a:spLocks noGrp="1"/>
          </p:cNvSpPr>
          <p:nvPr>
            <p:ph type="body" sz="quarter" idx="15"/>
          </p:nvPr>
        </p:nvSpPr>
        <p:spPr/>
        <p:txBody>
          <a:bodyPr/>
          <a:lstStyle/>
          <a:p>
            <a:r>
              <a:rPr lang="en-GB" dirty="0"/>
              <a:t>Many RM/ATs have struggled to meet market expectations due to challenges in value determination</a:t>
            </a:r>
          </a:p>
        </p:txBody>
      </p:sp>
      <p:sp>
        <p:nvSpPr>
          <p:cNvPr id="5" name="Text Placeholder 4">
            <a:extLst>
              <a:ext uri="{FF2B5EF4-FFF2-40B4-BE49-F238E27FC236}">
                <a16:creationId xmlns:a16="http://schemas.microsoft.com/office/drawing/2014/main" id="{875CC073-D0F3-401B-9866-8D7C1EA21575}"/>
              </a:ext>
            </a:extLst>
          </p:cNvPr>
          <p:cNvSpPr>
            <a:spLocks noGrp="1"/>
          </p:cNvSpPr>
          <p:nvPr>
            <p:ph type="body" sz="quarter" idx="16"/>
          </p:nvPr>
        </p:nvSpPr>
        <p:spPr>
          <a:xfrm>
            <a:off x="342899" y="5903681"/>
            <a:ext cx="8637325" cy="415018"/>
          </a:xfrm>
        </p:spPr>
        <p:txBody>
          <a:bodyPr/>
          <a:lstStyle/>
          <a:p>
            <a:r>
              <a:rPr lang="en-GB" dirty="0"/>
              <a:t>Adapted from “First of Its Kind” Economic Impact Landscape Analysis of regenerative medicine advanced therapy. CIRM, ARM Foundation, IQVIA 2019 </a:t>
            </a:r>
          </a:p>
        </p:txBody>
      </p:sp>
      <p:sp>
        <p:nvSpPr>
          <p:cNvPr id="7" name="TextBox 6">
            <a:extLst>
              <a:ext uri="{FF2B5EF4-FFF2-40B4-BE49-F238E27FC236}">
                <a16:creationId xmlns:a16="http://schemas.microsoft.com/office/drawing/2014/main" id="{E1BFF1DE-A709-4488-9613-4DC334EA313D}"/>
              </a:ext>
            </a:extLst>
          </p:cNvPr>
          <p:cNvSpPr txBox="1"/>
          <p:nvPr/>
        </p:nvSpPr>
        <p:spPr>
          <a:xfrm>
            <a:off x="212035" y="1989479"/>
            <a:ext cx="1464364" cy="1395368"/>
          </a:xfrm>
          <a:prstGeom prst="rect">
            <a:avLst/>
          </a:prstGeom>
          <a:noFill/>
        </p:spPr>
        <p:txBody>
          <a:bodyPr wrap="square" rtlCol="0">
            <a:noAutofit/>
          </a:bodyPr>
          <a:lstStyle/>
          <a:p>
            <a:pPr>
              <a:lnSpc>
                <a:spcPct val="90000"/>
              </a:lnSpc>
              <a:spcBef>
                <a:spcPts val="1200"/>
              </a:spcBef>
            </a:pPr>
            <a:r>
              <a:rPr lang="en-GB" sz="1500" dirty="0">
                <a:solidFill>
                  <a:schemeClr val="tx2"/>
                </a:solidFill>
              </a:rPr>
              <a:t>Common challenges across RM/AT commercial success include</a:t>
            </a:r>
          </a:p>
        </p:txBody>
      </p:sp>
      <p:sp>
        <p:nvSpPr>
          <p:cNvPr id="8" name="Isosceles Triangle 7">
            <a:extLst>
              <a:ext uri="{FF2B5EF4-FFF2-40B4-BE49-F238E27FC236}">
                <a16:creationId xmlns:a16="http://schemas.microsoft.com/office/drawing/2014/main" id="{FC605617-C441-41ED-ABD2-E4DC08A3A85B}"/>
              </a:ext>
            </a:extLst>
          </p:cNvPr>
          <p:cNvSpPr/>
          <p:nvPr/>
        </p:nvSpPr>
        <p:spPr>
          <a:xfrm rot="5400000">
            <a:off x="1172818" y="2364430"/>
            <a:ext cx="1404731" cy="63610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sz="2000" b="1" dirty="0" err="1">
              <a:solidFill>
                <a:schemeClr val="bg1"/>
              </a:solidFill>
              <a:latin typeface="+mj-lt"/>
            </a:endParaRPr>
          </a:p>
        </p:txBody>
      </p:sp>
      <p:sp>
        <p:nvSpPr>
          <p:cNvPr id="9" name="TextBox 8">
            <a:extLst>
              <a:ext uri="{FF2B5EF4-FFF2-40B4-BE49-F238E27FC236}">
                <a16:creationId xmlns:a16="http://schemas.microsoft.com/office/drawing/2014/main" id="{4051C4DD-4C85-4DC9-8102-6BAA02594FF6}"/>
              </a:ext>
            </a:extLst>
          </p:cNvPr>
          <p:cNvSpPr txBox="1"/>
          <p:nvPr/>
        </p:nvSpPr>
        <p:spPr>
          <a:xfrm>
            <a:off x="2186610" y="1980115"/>
            <a:ext cx="6957390" cy="1404732"/>
          </a:xfrm>
          <a:prstGeom prst="rect">
            <a:avLst/>
          </a:prstGeom>
          <a:noFill/>
        </p:spPr>
        <p:txBody>
          <a:bodyPr wrap="square" rtlCol="0">
            <a:noAutofit/>
          </a:bodyPr>
          <a:lstStyle/>
          <a:p>
            <a:pPr marL="171450" indent="-171450">
              <a:lnSpc>
                <a:spcPct val="90000"/>
              </a:lnSpc>
              <a:buFont typeface="Arial" panose="020B0604020202020204" pitchFamily="34" charset="0"/>
              <a:buChar char="•"/>
            </a:pPr>
            <a:r>
              <a:rPr lang="en-GB" sz="1500" dirty="0">
                <a:solidFill>
                  <a:schemeClr val="tx2"/>
                </a:solidFill>
              </a:rPr>
              <a:t>Stakeholder scepticism of high upfront costs of RM/AT therapies with uncertain economic value</a:t>
            </a:r>
          </a:p>
          <a:p>
            <a:pPr marL="171450" indent="-171450">
              <a:lnSpc>
                <a:spcPct val="90000"/>
              </a:lnSpc>
              <a:buFont typeface="Arial" panose="020B0604020202020204" pitchFamily="34" charset="0"/>
              <a:buChar char="•"/>
            </a:pPr>
            <a:r>
              <a:rPr lang="en-GB" sz="1500" dirty="0">
                <a:solidFill>
                  <a:schemeClr val="tx2"/>
                </a:solidFill>
              </a:rPr>
              <a:t>Unclear models and inputs for economic assessments by regulators &amp; payers</a:t>
            </a:r>
          </a:p>
          <a:p>
            <a:pPr marL="171450" indent="-171450">
              <a:lnSpc>
                <a:spcPct val="90000"/>
              </a:lnSpc>
              <a:buFont typeface="Arial" panose="020B0604020202020204" pitchFamily="34" charset="0"/>
              <a:buChar char="•"/>
            </a:pPr>
            <a:r>
              <a:rPr lang="en-GB" sz="1500" dirty="0">
                <a:solidFill>
                  <a:schemeClr val="tx2"/>
                </a:solidFill>
              </a:rPr>
              <a:t>Suboptimal patient access and reimbursement schemes compared to traditional therapies</a:t>
            </a:r>
          </a:p>
          <a:p>
            <a:pPr marL="171450" indent="-171450">
              <a:lnSpc>
                <a:spcPct val="90000"/>
              </a:lnSpc>
              <a:buFont typeface="Arial" panose="020B0604020202020204" pitchFamily="34" charset="0"/>
              <a:buChar char="•"/>
            </a:pPr>
            <a:r>
              <a:rPr lang="en-GB" sz="1500" dirty="0">
                <a:solidFill>
                  <a:schemeClr val="tx2"/>
                </a:solidFill>
              </a:rPr>
              <a:t>Unclear long term therapy benefit of potentially curative therapies </a:t>
            </a:r>
          </a:p>
          <a:p>
            <a:pPr marL="171450" indent="-171450">
              <a:lnSpc>
                <a:spcPct val="90000"/>
              </a:lnSpc>
              <a:spcBef>
                <a:spcPts val="1200"/>
              </a:spcBef>
              <a:buFont typeface="Arial" panose="020B0604020202020204" pitchFamily="34" charset="0"/>
              <a:buChar char="•"/>
            </a:pPr>
            <a:endParaRPr lang="en-GB" sz="2000" dirty="0" err="1">
              <a:solidFill>
                <a:schemeClr val="tx2"/>
              </a:solidFill>
            </a:endParaRPr>
          </a:p>
        </p:txBody>
      </p:sp>
      <p:pic>
        <p:nvPicPr>
          <p:cNvPr id="3" name="Picture 2">
            <a:extLst>
              <a:ext uri="{FF2B5EF4-FFF2-40B4-BE49-F238E27FC236}">
                <a16:creationId xmlns:a16="http://schemas.microsoft.com/office/drawing/2014/main" id="{945F9F8C-8DC3-4F38-8FFD-D75E51B844DD}"/>
              </a:ext>
            </a:extLst>
          </p:cNvPr>
          <p:cNvPicPr>
            <a:picLocks noChangeAspect="1"/>
          </p:cNvPicPr>
          <p:nvPr/>
        </p:nvPicPr>
        <p:blipFill>
          <a:blip r:embed="rId2"/>
          <a:stretch>
            <a:fillRect/>
          </a:stretch>
        </p:blipFill>
        <p:spPr>
          <a:xfrm>
            <a:off x="102850" y="3664507"/>
            <a:ext cx="8877375" cy="1954389"/>
          </a:xfrm>
          <a:prstGeom prst="rect">
            <a:avLst/>
          </a:prstGeom>
        </p:spPr>
      </p:pic>
    </p:spTree>
    <p:extLst>
      <p:ext uri="{BB962C8B-B14F-4D97-AF65-F5344CB8AC3E}">
        <p14:creationId xmlns:p14="http://schemas.microsoft.com/office/powerpoint/2010/main" val="3591290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AA80-23D9-49A0-AF09-D7B365BF883D}"/>
              </a:ext>
            </a:extLst>
          </p:cNvPr>
          <p:cNvSpPr>
            <a:spLocks noGrp="1"/>
          </p:cNvSpPr>
          <p:nvPr>
            <p:ph type="title"/>
          </p:nvPr>
        </p:nvSpPr>
        <p:spPr>
          <a:xfrm>
            <a:off x="320040" y="53828"/>
            <a:ext cx="6822881" cy="914400"/>
          </a:xfrm>
        </p:spPr>
        <p:txBody>
          <a:bodyPr/>
          <a:lstStyle/>
          <a:p>
            <a:r>
              <a:rPr lang="en-GB" dirty="0"/>
              <a:t>No specific value frameworks for RM/AT</a:t>
            </a:r>
          </a:p>
        </p:txBody>
      </p:sp>
      <p:sp>
        <p:nvSpPr>
          <p:cNvPr id="4" name="Text Placeholder 3">
            <a:extLst>
              <a:ext uri="{FF2B5EF4-FFF2-40B4-BE49-F238E27FC236}">
                <a16:creationId xmlns:a16="http://schemas.microsoft.com/office/drawing/2014/main" id="{DA5955EC-963F-4764-8172-4BB6DAC3CACC}"/>
              </a:ext>
            </a:extLst>
          </p:cNvPr>
          <p:cNvSpPr>
            <a:spLocks noGrp="1"/>
          </p:cNvSpPr>
          <p:nvPr>
            <p:ph type="body" sz="quarter" idx="15"/>
          </p:nvPr>
        </p:nvSpPr>
        <p:spPr/>
        <p:txBody>
          <a:bodyPr/>
          <a:lstStyle/>
          <a:p>
            <a:r>
              <a:rPr lang="en-GB" dirty="0"/>
              <a:t>Some initial appraisals and assessments of value have been conducted</a:t>
            </a:r>
          </a:p>
        </p:txBody>
      </p:sp>
      <p:sp>
        <p:nvSpPr>
          <p:cNvPr id="5" name="Text Placeholder 4">
            <a:extLst>
              <a:ext uri="{FF2B5EF4-FFF2-40B4-BE49-F238E27FC236}">
                <a16:creationId xmlns:a16="http://schemas.microsoft.com/office/drawing/2014/main" id="{97E1D372-6BED-4CDD-9817-2716983EA412}"/>
              </a:ext>
            </a:extLst>
          </p:cNvPr>
          <p:cNvSpPr>
            <a:spLocks noGrp="1"/>
          </p:cNvSpPr>
          <p:nvPr>
            <p:ph type="body" sz="quarter" idx="16"/>
          </p:nvPr>
        </p:nvSpPr>
        <p:spPr/>
        <p:txBody>
          <a:bodyPr/>
          <a:lstStyle/>
          <a:p>
            <a:r>
              <a:rPr lang="en-GB" dirty="0"/>
              <a:t>“First of Its Kind” Economic Impact Landscape Analysis of regenerative medicine advanced therapy. CIRM, ARM Foundation, IQVIA 2019 </a:t>
            </a:r>
          </a:p>
        </p:txBody>
      </p:sp>
      <p:pic>
        <p:nvPicPr>
          <p:cNvPr id="6" name="Picture 5">
            <a:extLst>
              <a:ext uri="{FF2B5EF4-FFF2-40B4-BE49-F238E27FC236}">
                <a16:creationId xmlns:a16="http://schemas.microsoft.com/office/drawing/2014/main" id="{32E13F66-709D-46E6-B857-AFD4FBCD7747}"/>
              </a:ext>
            </a:extLst>
          </p:cNvPr>
          <p:cNvPicPr>
            <a:picLocks noChangeAspect="1"/>
          </p:cNvPicPr>
          <p:nvPr/>
        </p:nvPicPr>
        <p:blipFill>
          <a:blip r:embed="rId2"/>
          <a:stretch>
            <a:fillRect/>
          </a:stretch>
        </p:blipFill>
        <p:spPr>
          <a:xfrm>
            <a:off x="-22860" y="2058329"/>
            <a:ext cx="9144000" cy="3717890"/>
          </a:xfrm>
          <a:prstGeom prst="rect">
            <a:avLst/>
          </a:prstGeom>
        </p:spPr>
      </p:pic>
    </p:spTree>
    <p:extLst>
      <p:ext uri="{BB962C8B-B14F-4D97-AF65-F5344CB8AC3E}">
        <p14:creationId xmlns:p14="http://schemas.microsoft.com/office/powerpoint/2010/main" val="391796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PIH_081116">
      <a:dk1>
        <a:srgbClr val="064B8D"/>
      </a:dk1>
      <a:lt1>
        <a:srgbClr val="FFFFFF"/>
      </a:lt1>
      <a:dk2>
        <a:srgbClr val="4D4E4D"/>
      </a:dk2>
      <a:lt2>
        <a:srgbClr val="E7E6E6"/>
      </a:lt2>
      <a:accent1>
        <a:srgbClr val="7DBA00"/>
      </a:accent1>
      <a:accent2>
        <a:srgbClr val="F8971D"/>
      </a:accent2>
      <a:accent3>
        <a:srgbClr val="E01383"/>
      </a:accent3>
      <a:accent4>
        <a:srgbClr val="646569"/>
      </a:accent4>
      <a:accent5>
        <a:srgbClr val="00AEEE"/>
      </a:accent5>
      <a:accent6>
        <a:srgbClr val="F7D417"/>
      </a:accent6>
      <a:hlink>
        <a:srgbClr val="1E376C"/>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lnSpc>
            <a:spcPct val="90000"/>
          </a:lnSpc>
          <a:defRPr sz="2000" b="1" dirty="0" err="1"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171450" indent="-171450">
          <a:lnSpc>
            <a:spcPct val="90000"/>
          </a:lnSpc>
          <a:spcBef>
            <a:spcPts val="1200"/>
          </a:spcBef>
          <a:buFont typeface="Arial" panose="020B0604020202020204" pitchFamily="34" charset="0"/>
          <a:buChar char="•"/>
          <a:defRPr sz="2000" dirty="0" err="1" smtClean="0">
            <a:solidFill>
              <a:schemeClr val="tx2"/>
            </a:solidFill>
          </a:defRPr>
        </a:defPPr>
      </a:lstStyle>
    </a:tx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IH_081116">
      <a:dk1>
        <a:srgbClr val="064B8D"/>
      </a:dk1>
      <a:lt1>
        <a:srgbClr val="FFFFFF"/>
      </a:lt1>
      <a:dk2>
        <a:srgbClr val="4D4E4D"/>
      </a:dk2>
      <a:lt2>
        <a:srgbClr val="E7E6E6"/>
      </a:lt2>
      <a:accent1>
        <a:srgbClr val="7DBA00"/>
      </a:accent1>
      <a:accent2>
        <a:srgbClr val="F8971D"/>
      </a:accent2>
      <a:accent3>
        <a:srgbClr val="E01383"/>
      </a:accent3>
      <a:accent4>
        <a:srgbClr val="646569"/>
      </a:accent4>
      <a:accent5>
        <a:srgbClr val="00AEEE"/>
      </a:accent5>
      <a:accent6>
        <a:srgbClr val="F7D417"/>
      </a:accent6>
      <a:hlink>
        <a:srgbClr val="1E376C"/>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IH_081116">
      <a:dk1>
        <a:srgbClr val="064B8D"/>
      </a:dk1>
      <a:lt1>
        <a:srgbClr val="FFFFFF"/>
      </a:lt1>
      <a:dk2>
        <a:srgbClr val="4D4E4D"/>
      </a:dk2>
      <a:lt2>
        <a:srgbClr val="E7E6E6"/>
      </a:lt2>
      <a:accent1>
        <a:srgbClr val="7DBA00"/>
      </a:accent1>
      <a:accent2>
        <a:srgbClr val="F8971D"/>
      </a:accent2>
      <a:accent3>
        <a:srgbClr val="E01383"/>
      </a:accent3>
      <a:accent4>
        <a:srgbClr val="646569"/>
      </a:accent4>
      <a:accent5>
        <a:srgbClr val="00AEEE"/>
      </a:accent5>
      <a:accent6>
        <a:srgbClr val="F7D417"/>
      </a:accent6>
      <a:hlink>
        <a:srgbClr val="1E376C"/>
      </a:hlink>
      <a:folHlink>
        <a:srgbClr val="00AEE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BBE47FFB026E4F83180327539C2DA4" ma:contentTypeVersion="2" ma:contentTypeDescription="Create a new document." ma:contentTypeScope="" ma:versionID="a1dd62e5ee5740caa17aa66a29c95c16">
  <xsd:schema xmlns:xsd="http://www.w3.org/2001/XMLSchema" xmlns:xs="http://www.w3.org/2001/XMLSchema" xmlns:p="http://schemas.microsoft.com/office/2006/metadata/properties" xmlns:ns2="a1e12912-2b8b-4717-8824-79ae2a4f5340" targetNamespace="http://schemas.microsoft.com/office/2006/metadata/properties" ma:root="true" ma:fieldsID="8b0334faa5e2855dd0184860aae4264e" ns2:_="">
    <xsd:import namespace="a1e12912-2b8b-4717-8824-79ae2a4f534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12912-2b8b-4717-8824-79ae2a4f534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376077-7736-4F11-AAC9-05C9E6D240C1}">
  <ds:schemaRefs>
    <ds:schemaRef ds:uri="http://schemas.microsoft.com/sharepoint/v3/contenttype/forms"/>
  </ds:schemaRefs>
</ds:datastoreItem>
</file>

<file path=customXml/itemProps2.xml><?xml version="1.0" encoding="utf-8"?>
<ds:datastoreItem xmlns:ds="http://schemas.openxmlformats.org/officeDocument/2006/customXml" ds:itemID="{F64A8CD4-6D05-4170-A2B0-CF746A552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12912-2b8b-4717-8824-79ae2a4f5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9AF116-041F-41B1-BEDD-8C56AC9B1F2A}">
  <ds:schemaRefs>
    <ds:schemaRef ds:uri="http://purl.org/dc/terms/"/>
    <ds:schemaRef ds:uri="http://schemas.openxmlformats.org/package/2006/metadata/core-properties"/>
    <ds:schemaRef ds:uri="http://schemas.microsoft.com/office/2006/documentManagement/types"/>
    <ds:schemaRef ds:uri="a1e12912-2b8b-4717-8824-79ae2a4f5340"/>
    <ds:schemaRef ds:uri="http://schemas.microsoft.com/office/2006/metadata/properties"/>
    <ds:schemaRef ds:uri="http://schemas.microsoft.com/office/infopath/2007/PartnerControl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1022</TotalTime>
  <Words>1095</Words>
  <Application>Microsoft Office PowerPoint</Application>
  <PresentationFormat>On-screen Show (4:3)</PresentationFormat>
  <Paragraphs>90</Paragraphs>
  <Slides>14</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Wingdings</vt:lpstr>
      <vt:lpstr>Office Theme</vt:lpstr>
      <vt:lpstr>Personalizza struttura</vt:lpstr>
      <vt:lpstr>think-cell Slide</vt:lpstr>
      <vt:lpstr>Valuation of Regenerative Medicine/Advanced Therapies (RM/ATs): challenges and opportunities for creating a better framework</vt:lpstr>
      <vt:lpstr>PowerPoint Presentation</vt:lpstr>
      <vt:lpstr>Overview</vt:lpstr>
      <vt:lpstr>Gene Therapy vs Chronic Treatments</vt:lpstr>
      <vt:lpstr>Gene Therapy vs Chronic Treatments</vt:lpstr>
      <vt:lpstr>R.o.I. for a Hypothetical ATMP</vt:lpstr>
      <vt:lpstr>Value Frameworks for Advanced Therapies</vt:lpstr>
      <vt:lpstr>Case studies highlight some common problems </vt:lpstr>
      <vt:lpstr>No specific value frameworks for RM/AT</vt:lpstr>
      <vt:lpstr>What metrics are HTAs including for RM/AT?</vt:lpstr>
      <vt:lpstr>Different kinds of payment model have been critical to ensure access</vt:lpstr>
      <vt:lpstr>Role of real world evidence generation</vt:lpstr>
      <vt:lpstr>Emerging conclusions from landscape analysis</vt:lpstr>
      <vt:lpstr>What does this mean for evidence and access planning?</vt:lpstr>
    </vt:vector>
  </TitlesOfParts>
  <Company>eSlide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P16154_(Update P14779)_Patient and Health Impact_PIH_INTERNAL_4x3</dc:title>
  <dc:subject>v2010</dc:subject>
  <dc:creator>Call @ 866-2-eSlide</dc:creator>
  <cp:keywords>P16154 - Vilena Faynberg</cp:keywords>
  <dc:description>eSlide, LLC - P16154_(Update P14779)_Patient and Health Impact_PIH_INTERNAL_4x3</dc:description>
  <cp:lastModifiedBy>Heathfield, Adam</cp:lastModifiedBy>
  <cp:revision>612</cp:revision>
  <dcterms:created xsi:type="dcterms:W3CDTF">2011-11-02T14:24:24Z</dcterms:created>
  <dcterms:modified xsi:type="dcterms:W3CDTF">2019-06-03T17:16:55Z</dcterms:modified>
  <cp:category>Update to P14779 - Added PHI logo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0x01010054BBE47FFB026E4F83180327539C2DA4</vt:lpwstr>
  </property>
</Properties>
</file>